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theme/theme7.xml" ContentType="application/vnd.openxmlformats-officedocument.theme+xml"/>
  <Override PartName="/ppt/slideLayouts/slideLayout26.xml" ContentType="application/vnd.openxmlformats-officedocument.presentationml.slideLayout+xml"/>
  <Override PartName="/ppt/theme/theme8.xml" ContentType="application/vnd.openxmlformats-officedocument.theme+xml"/>
  <Override PartName="/ppt/slideLayouts/slideLayout27.xml" ContentType="application/vnd.openxmlformats-officedocument.presentationml.slideLayout+xml"/>
  <Override PartName="/ppt/theme/theme9.xml" ContentType="application/vnd.openxmlformats-officedocument.theme+xml"/>
  <Override PartName="/ppt/slideLayouts/slideLayout28.xml" ContentType="application/vnd.openxmlformats-officedocument.presentationml.slideLayout+xml"/>
  <Override PartName="/ppt/theme/theme10.xml" ContentType="application/vnd.openxmlformats-officedocument.theme+xml"/>
  <Override PartName="/ppt/slideLayouts/slideLayout29.xml" ContentType="application/vnd.openxmlformats-officedocument.presentationml.slideLayout+xml"/>
  <Override PartName="/ppt/theme/theme11.xml" ContentType="application/vnd.openxmlformats-officedocument.theme+xml"/>
  <Override PartName="/ppt/slideLayouts/slideLayout30.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78" r:id="rId3"/>
    <p:sldMasterId id="2147483680" r:id="rId4"/>
    <p:sldMasterId id="2147483682" r:id="rId5"/>
    <p:sldMasterId id="2147483684" r:id="rId6"/>
    <p:sldMasterId id="2147483686" r:id="rId7"/>
    <p:sldMasterId id="2147483688" r:id="rId8"/>
    <p:sldMasterId id="2147483690" r:id="rId9"/>
    <p:sldMasterId id="2147483692" r:id="rId10"/>
    <p:sldMasterId id="2147483694" r:id="rId11"/>
    <p:sldMasterId id="2147483696" r:id="rId12"/>
  </p:sldMasterIdLst>
  <p:notesMasterIdLst>
    <p:notesMasterId r:id="rId27"/>
  </p:notesMasterIdLst>
  <p:sldIdLst>
    <p:sldId id="256" r:id="rId13"/>
    <p:sldId id="278" r:id="rId14"/>
    <p:sldId id="282" r:id="rId15"/>
    <p:sldId id="270" r:id="rId16"/>
    <p:sldId id="284" r:id="rId17"/>
    <p:sldId id="276" r:id="rId18"/>
    <p:sldId id="274" r:id="rId19"/>
    <p:sldId id="279" r:id="rId20"/>
    <p:sldId id="281" r:id="rId21"/>
    <p:sldId id="285" r:id="rId22"/>
    <p:sldId id="266" r:id="rId23"/>
    <p:sldId id="272" r:id="rId24"/>
    <p:sldId id="260" r:id="rId25"/>
    <p:sldId id="275" r:id="rId26"/>
  </p:sldIdLst>
  <p:sldSz cx="9144000" cy="6858000" type="screen4x3"/>
  <p:notesSz cx="6805613" cy="9939338"/>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p:scale>
          <a:sx n="75" d="100"/>
          <a:sy n="75" d="100"/>
        </p:scale>
        <p:origin x="-1362" y="156"/>
      </p:cViewPr>
      <p:guideLst>
        <p:guide orient="horz" pos="216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86" d="100"/>
          <a:sy n="86" d="100"/>
        </p:scale>
        <p:origin x="-2700" y="-7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EB905C24-1CA7-4E14-89E9-527A0B093AE6}" type="datetimeFigureOut">
              <a:rPr lang="en-NZ" smtClean="0"/>
              <a:t>16/05/2014</a:t>
            </a:fld>
            <a:endParaRPr lang="en-NZ"/>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C254627A-9DC4-4C4C-8A30-6450A45DE138}" type="slidenum">
              <a:rPr lang="en-NZ" smtClean="0"/>
              <a:t>‹#›</a:t>
            </a:fld>
            <a:endParaRPr lang="en-NZ"/>
          </a:p>
        </p:txBody>
      </p:sp>
    </p:spTree>
    <p:extLst>
      <p:ext uri="{BB962C8B-B14F-4D97-AF65-F5344CB8AC3E}">
        <p14:creationId xmlns:p14="http://schemas.microsoft.com/office/powerpoint/2010/main" val="754909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austlii.edu.au/au/other/dfat/treaties/1993/30.html"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www.uncitral.org/uncitral/uncitral_texts/arbitration/2010Arbitration_rules.htm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Increasingly impossible to move on one without another in context of globalisation – inter</a:t>
            </a:r>
            <a:r>
              <a:rPr lang="en-NZ" baseline="0" dirty="0" smtClean="0"/>
              <a:t> dependence </a:t>
            </a:r>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1</a:t>
            </a:fld>
            <a:endParaRPr lang="en-NZ"/>
          </a:p>
        </p:txBody>
      </p:sp>
    </p:spTree>
    <p:extLst>
      <p:ext uri="{BB962C8B-B14F-4D97-AF65-F5344CB8AC3E}">
        <p14:creationId xmlns:p14="http://schemas.microsoft.com/office/powerpoint/2010/main" val="2610146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UN </a:t>
            </a:r>
            <a:r>
              <a:rPr lang="en-NZ" baseline="0" dirty="0" smtClean="0"/>
              <a:t> HLM learned about ICAP status</a:t>
            </a:r>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10</a:t>
            </a:fld>
            <a:endParaRPr lang="en-NZ"/>
          </a:p>
        </p:txBody>
      </p:sp>
    </p:spTree>
    <p:extLst>
      <p:ext uri="{BB962C8B-B14F-4D97-AF65-F5344CB8AC3E}">
        <p14:creationId xmlns:p14="http://schemas.microsoft.com/office/powerpoint/2010/main" val="1347335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C254627A-9DC4-4C4C-8A30-6450A45DE138}" type="slidenum">
              <a:rPr lang="en-NZ" smtClean="0"/>
              <a:t>11</a:t>
            </a:fld>
            <a:endParaRPr lang="en-NZ"/>
          </a:p>
        </p:txBody>
      </p:sp>
    </p:spTree>
    <p:extLst>
      <p:ext uri="{BB962C8B-B14F-4D97-AF65-F5344CB8AC3E}">
        <p14:creationId xmlns:p14="http://schemas.microsoft.com/office/powerpoint/2010/main" val="646311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Achievement in New Zealand is more closely linked to socio-economic status than in other countries. On average in the OECD 15 </a:t>
            </a:r>
            <a:r>
              <a:rPr lang="en-NZ" dirty="0" err="1"/>
              <a:t>percent</a:t>
            </a:r>
            <a:r>
              <a:rPr lang="en-NZ" dirty="0"/>
              <a:t> of the differences in student achievement are accounted for by socio-economic status; in New Zealand it is 18 </a:t>
            </a:r>
            <a:r>
              <a:rPr lang="en-NZ" dirty="0" err="1"/>
              <a:t>percent</a:t>
            </a:r>
            <a:r>
              <a:rPr lang="en-NZ" dirty="0"/>
              <a:t> (82 </a:t>
            </a:r>
            <a:r>
              <a:rPr lang="en-NZ" dirty="0" err="1"/>
              <a:t>percent</a:t>
            </a:r>
            <a:r>
              <a:rPr lang="en-NZ" dirty="0"/>
              <a:t> of performance is explained by other factors) and the relationship is relatively strong. </a:t>
            </a:r>
            <a:endParaRPr lang="en-NZ" dirty="0" smtClean="0"/>
          </a:p>
          <a:p>
            <a:r>
              <a:rPr lang="en-NZ" dirty="0"/>
              <a:t>http://www.educationcounts.govt.nz/__data/assets/pdf_file/0008/144872/1015_PISA-Summary_2012.pdf</a:t>
            </a:r>
            <a:endParaRPr lang="en-NZ" dirty="0" smtClean="0"/>
          </a:p>
          <a:p>
            <a:r>
              <a:rPr lang="en-NZ" dirty="0"/>
              <a:t>http://www.ag.gov.au/Internationalrelations/InternationalLaw/Pages/Tobaccoplainpackaging.aspx</a:t>
            </a:r>
          </a:p>
          <a:p>
            <a:r>
              <a:rPr lang="en-NZ" dirty="0" smtClean="0"/>
              <a:t>Philip </a:t>
            </a:r>
            <a:r>
              <a:rPr lang="en-NZ" dirty="0"/>
              <a:t>Morris Asia is challenging the plain packaging legislation under the </a:t>
            </a:r>
            <a:r>
              <a:rPr lang="en-NZ" dirty="0">
                <a:hlinkClick r:id="rId3"/>
              </a:rPr>
              <a:t>1993 Agreement between the Government of Australia and the Government of Hong Kong for the Promotion and Protection of Investments</a:t>
            </a:r>
            <a:r>
              <a:rPr lang="en-NZ" dirty="0"/>
              <a:t>. On 21 December 2011, the Australian Government provided its response to Philip Morris Asia's Notice of Arbitration. </a:t>
            </a:r>
          </a:p>
          <a:p>
            <a:r>
              <a:rPr lang="en-NZ" dirty="0"/>
              <a:t>The arbitration is being conducted under the </a:t>
            </a:r>
            <a:r>
              <a:rPr lang="en-NZ" dirty="0">
                <a:hlinkClick r:id="rId4"/>
              </a:rPr>
              <a:t>United Nations Commission on International Trade Law (UNCITRAL) Arbitration Rules 2010</a:t>
            </a:r>
            <a:r>
              <a:rPr lang="en-NZ" dirty="0"/>
              <a:t>. Australia and Philip Morris have agreed that three arbitrators will hear the case. Australia appointed Professor Don McRae of the University of Ottawa as an arbitrator. Philip Morris Asia appointed Professor Gabrielle Kaufmann-Kohler as an arbitrator. The Secretary-General of the Permanent Court of Arbitration appointed Professor Dr Karl-Heinz </a:t>
            </a:r>
            <a:r>
              <a:rPr lang="en-NZ" dirty="0" err="1"/>
              <a:t>Böckstiegel</a:t>
            </a:r>
            <a:r>
              <a:rPr lang="en-NZ" dirty="0"/>
              <a:t> as the presiding arbitrator. The tribunal was constituted on 15 May 2012. The First Procedural Meeting was held on 30 July 2012 in Singapore.</a:t>
            </a:r>
          </a:p>
          <a:p>
            <a:r>
              <a:rPr lang="en-NZ" dirty="0"/>
              <a:t>As the proceedings brought by Phillip Morris Asia concern the Australian Government's right to take regulatory measures to protect public health, it is important that the public have access to information relating to the proceedings. The government is committed to achieving transparency in these proceedings. This website will be used to provide relevant information and links to available </a:t>
            </a:r>
            <a:endParaRPr lang="en-NZ" dirty="0">
              <a:effectLst/>
            </a:endParaRPr>
          </a:p>
        </p:txBody>
      </p:sp>
      <p:sp>
        <p:nvSpPr>
          <p:cNvPr id="4" name="Slide Number Placeholder 3"/>
          <p:cNvSpPr>
            <a:spLocks noGrp="1"/>
          </p:cNvSpPr>
          <p:nvPr>
            <p:ph type="sldNum" sz="quarter" idx="10"/>
          </p:nvPr>
        </p:nvSpPr>
        <p:spPr/>
        <p:txBody>
          <a:bodyPr/>
          <a:lstStyle/>
          <a:p>
            <a:fld id="{C254627A-9DC4-4C4C-8A30-6450A45DE138}" type="slidenum">
              <a:rPr lang="en-NZ" smtClean="0"/>
              <a:t>13</a:t>
            </a:fld>
            <a:endParaRPr lang="en-NZ"/>
          </a:p>
        </p:txBody>
      </p:sp>
    </p:spTree>
    <p:extLst>
      <p:ext uri="{BB962C8B-B14F-4D97-AF65-F5344CB8AC3E}">
        <p14:creationId xmlns:p14="http://schemas.microsoft.com/office/powerpoint/2010/main" val="1480778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723557A4-147D-494C-A2BE-CFAAC0F06C76}" type="slidenum">
              <a:rPr lang="en-NZ" smtClean="0"/>
              <a:t>14</a:t>
            </a:fld>
            <a:endParaRPr lang="en-NZ"/>
          </a:p>
        </p:txBody>
      </p:sp>
    </p:spTree>
    <p:extLst>
      <p:ext uri="{BB962C8B-B14F-4D97-AF65-F5344CB8AC3E}">
        <p14:creationId xmlns:p14="http://schemas.microsoft.com/office/powerpoint/2010/main" val="2877260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Industry</a:t>
            </a:r>
            <a:r>
              <a:rPr lang="en-NZ" baseline="0" dirty="0" smtClean="0"/>
              <a:t> global, promotion of global brands in local event and purchase and production of local brands and traditional beverages. Diageo’ s purchase of C.. Just one example of many. Dealing with huge entities with annual revenues in excess of some smaller countries $15 billion, </a:t>
            </a:r>
            <a:r>
              <a:rPr lang="en-NZ" baseline="0" dirty="0" err="1" smtClean="0"/>
              <a:t>Ambev</a:t>
            </a:r>
            <a:r>
              <a:rPr lang="en-NZ" baseline="0" dirty="0" smtClean="0"/>
              <a:t> similar </a:t>
            </a:r>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2</a:t>
            </a:fld>
            <a:endParaRPr lang="en-NZ"/>
          </a:p>
        </p:txBody>
      </p:sp>
    </p:spTree>
    <p:extLst>
      <p:ext uri="{BB962C8B-B14F-4D97-AF65-F5344CB8AC3E}">
        <p14:creationId xmlns:p14="http://schemas.microsoft.com/office/powerpoint/2010/main" val="3279452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An</a:t>
            </a:r>
            <a:r>
              <a:rPr lang="en-NZ" baseline="0" dirty="0" smtClean="0"/>
              <a:t> integral part of peoples world, Diageo and xx financial involvement with Facebook …</a:t>
            </a:r>
          </a:p>
          <a:p>
            <a:r>
              <a:rPr lang="en-NZ" sz="1200" kern="1200" dirty="0" smtClean="0">
                <a:solidFill>
                  <a:schemeClr val="tx1"/>
                </a:solidFill>
                <a:effectLst/>
                <a:latin typeface="+mn-lt"/>
                <a:ea typeface="+mn-ea"/>
                <a:cs typeface="+mn-cs"/>
              </a:rPr>
              <a:t>. New Zealand research has shown the use of these SNS provide young people with the opportunity to create and share ‘</a:t>
            </a:r>
            <a:r>
              <a:rPr lang="en-NZ" sz="1200" kern="1200" dirty="0" err="1" smtClean="0">
                <a:solidFill>
                  <a:schemeClr val="tx1"/>
                </a:solidFill>
                <a:effectLst/>
                <a:latin typeface="+mn-lt"/>
                <a:ea typeface="+mn-ea"/>
                <a:cs typeface="+mn-cs"/>
              </a:rPr>
              <a:t>intoxigenic</a:t>
            </a:r>
            <a:r>
              <a:rPr lang="en-NZ" sz="1200" kern="1200" dirty="0" smtClean="0">
                <a:solidFill>
                  <a:schemeClr val="tx1"/>
                </a:solidFill>
                <a:effectLst/>
                <a:latin typeface="+mn-lt"/>
                <a:ea typeface="+mn-ea"/>
                <a:cs typeface="+mn-cs"/>
              </a:rPr>
              <a:t> social identities’ and digital spaces which further contribute to the normalisation of youth consumption of alcohol [8]. The response on sites such as Facebook has dramatically increased since 2012 and underage users can access alcohol material [9]. Transnational corporations such as Diageo and Heineken have commercial partnerships with these SNS allowing an integrated relationship with the brands’ fan base which is a new development.</a:t>
            </a:r>
          </a:p>
          <a:p>
            <a:r>
              <a:rPr lang="en-NZ" sz="1200" kern="1200" dirty="0" smtClean="0">
                <a:solidFill>
                  <a:schemeClr val="tx1"/>
                </a:solidFill>
                <a:effectLst/>
                <a:latin typeface="+mn-lt"/>
                <a:ea typeface="+mn-ea"/>
                <a:cs typeface="+mn-cs"/>
              </a:rPr>
              <a:t>In a letter to the FTC in 2011, the attorneys general (the leading law enforcement officers) of 24 US states and territories warned of ‘a “brave new world” of marketing that will expose millions of American youth   to alcohol advertising messages on their cell phones and computers while at the same time taxing regulators’ capacity and understanding’. They urged the FTC not to rely solely on industry assurances of responsibility, but rather to gather the facts necessary for an independent assessment of what regulatory oversight is appropriate [cited in 9].</a:t>
            </a:r>
          </a:p>
          <a:p>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3</a:t>
            </a:fld>
            <a:endParaRPr lang="en-NZ"/>
          </a:p>
        </p:txBody>
      </p:sp>
    </p:spTree>
    <p:extLst>
      <p:ext uri="{BB962C8B-B14F-4D97-AF65-F5344CB8AC3E}">
        <p14:creationId xmlns:p14="http://schemas.microsoft.com/office/powerpoint/2010/main" val="1373943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a:p>
            <a:endParaRPr lang="en-NZ" dirty="0" smtClean="0"/>
          </a:p>
          <a:p>
            <a:endParaRPr lang="en-NZ" dirty="0" smtClean="0"/>
          </a:p>
          <a:p>
            <a:r>
              <a:rPr lang="en-NZ" dirty="0" smtClean="0"/>
              <a:t>Direct lobbying, with</a:t>
            </a:r>
            <a:r>
              <a:rPr lang="en-NZ" baseline="0" dirty="0" smtClean="0"/>
              <a:t> or without financial involvements, increasingly not producers but other interests</a:t>
            </a:r>
          </a:p>
          <a:p>
            <a:endParaRPr lang="en-NZ" baseline="0" dirty="0" smtClean="0"/>
          </a:p>
          <a:p>
            <a:r>
              <a:rPr lang="en-NZ" baseline="0" dirty="0" smtClean="0"/>
              <a:t>Front organisations, </a:t>
            </a:r>
            <a:r>
              <a:rPr lang="en-NZ" baseline="0" dirty="0" err="1" smtClean="0"/>
              <a:t>eg</a:t>
            </a:r>
            <a:r>
              <a:rPr lang="en-NZ" baseline="0" dirty="0" smtClean="0"/>
              <a:t> ICAP , aiming to be influential in policy/research arena and to become </a:t>
            </a:r>
            <a:r>
              <a:rPr lang="en-NZ" baseline="0" dirty="0" err="1" smtClean="0"/>
              <a:t>indispensible</a:t>
            </a:r>
            <a:r>
              <a:rPr lang="en-NZ" baseline="0" dirty="0" smtClean="0"/>
              <a:t> – </a:t>
            </a:r>
            <a:r>
              <a:rPr lang="en-NZ" baseline="0" dirty="0" err="1" smtClean="0"/>
              <a:t>eg</a:t>
            </a:r>
            <a:r>
              <a:rPr lang="en-NZ" baseline="0" dirty="0" smtClean="0"/>
              <a:t> International Alcohol Information Database (!AID) launched by ICAP February 2014. Interesting discussion on line with librarians and others applauding this and pointing out the filling of the gap left by withdrawal of state funding </a:t>
            </a:r>
            <a:endParaRPr lang="en-NZ" dirty="0" smtClean="0"/>
          </a:p>
          <a:p>
            <a:r>
              <a:rPr lang="en-NZ" dirty="0" smtClean="0"/>
              <a:t> </a:t>
            </a:r>
            <a:r>
              <a:rPr lang="en-NZ" b="1" dirty="0"/>
              <a:t>(</a:t>
            </a:r>
            <a:r>
              <a:rPr lang="en-NZ" b="1" i="1" dirty="0"/>
              <a:t>Washington, D.C., February 25, 2014</a:t>
            </a:r>
            <a:r>
              <a:rPr lang="en-NZ" b="1" dirty="0"/>
              <a:t>) </a:t>
            </a:r>
            <a:r>
              <a:rPr lang="en-NZ" dirty="0"/>
              <a:t>The International </a:t>
            </a:r>
            <a:r>
              <a:rPr lang="en-NZ" dirty="0" err="1"/>
              <a:t>Center</a:t>
            </a:r>
            <a:r>
              <a:rPr lang="en-NZ" dirty="0"/>
              <a:t> for Alcohol Policies (ICAP; www.icap.org) has announced the launch of the International Alcohol Information Database (IAID) – Research, available online at www.drinksresearch.org. This database aims to be a comprehensive, global collection of alcohol-related research in peer-reviewed journals; it currently contains over 50,000 citations dating back to 2003. </a:t>
            </a:r>
          </a:p>
          <a:p>
            <a:r>
              <a:rPr lang="en-NZ" dirty="0"/>
              <a:t>Key features of www.drinksresearch.org include: </a:t>
            </a:r>
          </a:p>
          <a:p>
            <a:r>
              <a:rPr lang="en-NZ" dirty="0"/>
              <a:t> Comprehensive indexing of research on the biomedical, socio-</a:t>
            </a:r>
            <a:r>
              <a:rPr lang="en-NZ" dirty="0" err="1"/>
              <a:t>behavioral</a:t>
            </a:r>
            <a:r>
              <a:rPr lang="en-NZ" dirty="0"/>
              <a:t>, and psychological aspects of beverage alcohol consumption; </a:t>
            </a:r>
          </a:p>
          <a:p>
            <a:r>
              <a:rPr lang="en-NZ" dirty="0"/>
              <a:t> Articles, editorials, letters, and reviews from more than 3,550 journals; </a:t>
            </a:r>
          </a:p>
          <a:p>
            <a:r>
              <a:rPr lang="en-NZ" dirty="0"/>
              <a:t> Confidentiality for users; </a:t>
            </a:r>
          </a:p>
          <a:p>
            <a:r>
              <a:rPr lang="en-NZ" dirty="0"/>
              <a:t> No cost to search, register, or access content; </a:t>
            </a:r>
          </a:p>
          <a:p>
            <a:r>
              <a:rPr lang="en-NZ" dirty="0"/>
              <a:t> Ability to save searches and bookmark specific articles; </a:t>
            </a:r>
          </a:p>
          <a:p>
            <a:r>
              <a:rPr lang="en-NZ" dirty="0"/>
              <a:t> Full citations and abstracts included where available, with links to free full articles or links to purchase full text; </a:t>
            </a:r>
          </a:p>
          <a:p>
            <a:r>
              <a:rPr lang="en-NZ" dirty="0"/>
              <a:t> Research in 30 languages and from more than 150 countries. </a:t>
            </a:r>
          </a:p>
          <a:p>
            <a:endParaRPr lang="en-NZ" dirty="0"/>
          </a:p>
          <a:p>
            <a:r>
              <a:rPr lang="en-NZ" dirty="0" err="1" smtClean="0"/>
              <a:t>fsg</a:t>
            </a:r>
            <a:r>
              <a:rPr lang="en-NZ" dirty="0" smtClean="0"/>
              <a:t> </a:t>
            </a:r>
            <a:r>
              <a:rPr lang="en-NZ" dirty="0"/>
              <a:t>a </a:t>
            </a:r>
            <a:r>
              <a:rPr lang="en-NZ" dirty="0" err="1"/>
              <a:t>nonprofit</a:t>
            </a:r>
            <a:r>
              <a:rPr lang="en-NZ" dirty="0"/>
              <a:t> consulting firm that has been hired by </a:t>
            </a:r>
            <a:r>
              <a:rPr lang="en-NZ" dirty="0" err="1"/>
              <a:t>Ambev</a:t>
            </a:r>
            <a:r>
              <a:rPr lang="en-NZ" dirty="0"/>
              <a:t>, the Latin American division of AB </a:t>
            </a:r>
            <a:r>
              <a:rPr lang="en-NZ" dirty="0" err="1"/>
              <a:t>InBev</a:t>
            </a:r>
            <a:r>
              <a:rPr lang="en-NZ" dirty="0"/>
              <a:t>, to develop a strategy to improve road safety in Brazil. </a:t>
            </a:r>
            <a:br>
              <a:rPr lang="en-NZ" dirty="0"/>
            </a:br>
            <a:r>
              <a:rPr lang="en-NZ" dirty="0" err="1"/>
              <a:t>Ambev's</a:t>
            </a:r>
            <a:r>
              <a:rPr lang="en-NZ" dirty="0"/>
              <a:t> work in Brazil is part of a global effort to improve road safety, which was announced at the January World Economic Forum meeting in Davos.</a:t>
            </a:r>
          </a:p>
          <a:p>
            <a:r>
              <a:rPr lang="en-NZ" dirty="0"/>
              <a:t>As the world's leading brewer, AB </a:t>
            </a:r>
            <a:r>
              <a:rPr lang="en-NZ" dirty="0" err="1"/>
              <a:t>InBev</a:t>
            </a:r>
            <a:r>
              <a:rPr lang="en-NZ" dirty="0"/>
              <a:t> takes seriously its responsibility to ensure that its products are consumed responsibly. Over the past three decades, AB </a:t>
            </a:r>
            <a:r>
              <a:rPr lang="en-NZ" dirty="0" err="1"/>
              <a:t>InBev</a:t>
            </a:r>
            <a:r>
              <a:rPr lang="en-NZ" dirty="0"/>
              <a:t> has helped raise awareness of the importance of "designated drivers" and having a "safe-ride home" among more than 748 million legal-age consumers. </a:t>
            </a:r>
            <a:br>
              <a:rPr lang="en-NZ" dirty="0"/>
            </a:br>
            <a:r>
              <a:rPr lang="en-NZ" dirty="0"/>
              <a:t>AB </a:t>
            </a:r>
            <a:r>
              <a:rPr lang="en-NZ" dirty="0" err="1"/>
              <a:t>InBev's</a:t>
            </a:r>
            <a:r>
              <a:rPr lang="en-NZ" dirty="0"/>
              <a:t> work at the global level is supported by country-specific road safety strategies in many of its key markets. The company is preparing to launch its first country-level road safety strategy in Brazil in 2014. (email to </a:t>
            </a:r>
            <a:r>
              <a:rPr lang="en-NZ" dirty="0" err="1"/>
              <a:t>Ilana</a:t>
            </a:r>
            <a:r>
              <a:rPr lang="en-NZ" dirty="0"/>
              <a:t> 2014)</a:t>
            </a:r>
          </a:p>
          <a:p>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4</a:t>
            </a:fld>
            <a:endParaRPr lang="en-NZ"/>
          </a:p>
        </p:txBody>
      </p:sp>
    </p:spTree>
    <p:extLst>
      <p:ext uri="{BB962C8B-B14F-4D97-AF65-F5344CB8AC3E}">
        <p14:creationId xmlns:p14="http://schemas.microsoft.com/office/powerpoint/2010/main" val="2864960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1" i="0" u="none" strike="noStrike" kern="1200" baseline="0" dirty="0" smtClean="0">
                <a:solidFill>
                  <a:schemeClr val="tx1"/>
                </a:solidFill>
                <a:latin typeface="+mn-lt"/>
                <a:ea typeface="+mn-ea"/>
                <a:cs typeface="+mn-cs"/>
              </a:rPr>
              <a:t>AN OPEN LETTER FROM U.S. STATE LEGISLATORS</a:t>
            </a:r>
          </a:p>
          <a:p>
            <a:r>
              <a:rPr lang="en-NZ" sz="1200" b="1" i="0" u="none" strike="noStrike" kern="1200" baseline="0" dirty="0" smtClean="0">
                <a:solidFill>
                  <a:schemeClr val="tx1"/>
                </a:solidFill>
                <a:latin typeface="+mn-lt"/>
                <a:ea typeface="+mn-ea"/>
                <a:cs typeface="+mn-cs"/>
              </a:rPr>
              <a:t>TO NEGOTIATORS OF THE TRANS-PACIFIC PARTNERSHIP</a:t>
            </a:r>
          </a:p>
          <a:p>
            <a:r>
              <a:rPr lang="en-NZ" sz="1200" b="1" i="0" u="none" strike="noStrike" kern="1200" baseline="0" dirty="0" smtClean="0">
                <a:solidFill>
                  <a:schemeClr val="tx1"/>
                </a:solidFill>
                <a:latin typeface="+mn-lt"/>
                <a:ea typeface="+mn-ea"/>
                <a:cs typeface="+mn-cs"/>
              </a:rPr>
              <a:t>URGING THE REJECTION OF INVESTOR-STATE DISPUTE SETTLEMENT 2013</a:t>
            </a:r>
          </a:p>
          <a:p>
            <a:r>
              <a:rPr lang="en-NZ" sz="1200" b="0" i="0" u="none" strike="noStrike" kern="1200" baseline="0" dirty="0" smtClean="0">
                <a:solidFill>
                  <a:schemeClr val="tx1"/>
                </a:solidFill>
                <a:latin typeface="+mn-lt"/>
                <a:ea typeface="+mn-ea"/>
                <a:cs typeface="+mn-cs"/>
              </a:rPr>
              <a:t>The leak also reveals that all countries involved in TPP talks – except Australia – have agreed to</a:t>
            </a:r>
          </a:p>
          <a:p>
            <a:r>
              <a:rPr lang="en-NZ" sz="1200" b="0" i="0" u="none" strike="noStrike" kern="1200" baseline="0" dirty="0" smtClean="0">
                <a:solidFill>
                  <a:schemeClr val="tx1"/>
                </a:solidFill>
                <a:latin typeface="+mn-lt"/>
                <a:ea typeface="+mn-ea"/>
                <a:cs typeface="+mn-cs"/>
              </a:rPr>
              <a:t>submit to the jurisdiction of such foreign tribunals, which would be empowered to order payment of</a:t>
            </a:r>
          </a:p>
          <a:p>
            <a:r>
              <a:rPr lang="en-NZ" sz="1200" b="0" i="0" u="none" strike="noStrike" kern="1200" baseline="0" dirty="0" smtClean="0">
                <a:solidFill>
                  <a:schemeClr val="tx1"/>
                </a:solidFill>
                <a:latin typeface="+mn-lt"/>
                <a:ea typeface="+mn-ea"/>
                <a:cs typeface="+mn-cs"/>
              </a:rPr>
              <a:t>unlimited government Treasury funds to foreign investors over TPP claims. As revealed in Section B</a:t>
            </a:r>
          </a:p>
          <a:p>
            <a:r>
              <a:rPr lang="en-NZ" sz="1200" b="0" i="0" u="none" strike="noStrike" kern="1200" baseline="0" dirty="0" smtClean="0">
                <a:solidFill>
                  <a:schemeClr val="tx1"/>
                </a:solidFill>
                <a:latin typeface="+mn-lt"/>
                <a:ea typeface="+mn-ea"/>
                <a:cs typeface="+mn-cs"/>
              </a:rPr>
              <a:t>of the leaked text, these tribunals would not meet standards of transparency, consistency or due process</a:t>
            </a:r>
          </a:p>
          <a:p>
            <a:r>
              <a:rPr lang="en-NZ" sz="1200" b="0" i="0" u="none" strike="noStrike" kern="1200" baseline="0" dirty="0" smtClean="0">
                <a:solidFill>
                  <a:schemeClr val="tx1"/>
                </a:solidFill>
                <a:latin typeface="+mn-lt"/>
                <a:ea typeface="+mn-ea"/>
                <a:cs typeface="+mn-cs"/>
              </a:rPr>
              <a:t>common to TPP countries’ domestic legal systems or provide fair, independent or balanced venues for</a:t>
            </a:r>
          </a:p>
          <a:p>
            <a:r>
              <a:rPr lang="en-NZ" sz="1200" b="0" i="0" u="none" strike="noStrike" kern="1200" baseline="0" dirty="0" smtClean="0">
                <a:solidFill>
                  <a:schemeClr val="tx1"/>
                </a:solidFill>
                <a:latin typeface="+mn-lt"/>
                <a:ea typeface="+mn-ea"/>
                <a:cs typeface="+mn-cs"/>
              </a:rPr>
              <a:t>resolving disputes between sovereign nations and private investors. For instance, in a manner that</a:t>
            </a:r>
          </a:p>
          <a:p>
            <a:r>
              <a:rPr lang="en-NZ" sz="1200" b="0" i="0" u="none" strike="noStrike" kern="1200" baseline="0" dirty="0" smtClean="0">
                <a:solidFill>
                  <a:schemeClr val="tx1"/>
                </a:solidFill>
                <a:latin typeface="+mn-lt"/>
                <a:ea typeface="+mn-ea"/>
                <a:cs typeface="+mn-cs"/>
              </a:rPr>
              <a:t>would be unethical for judges, the tribunals would be staffed by private sector lawyers that rotate</a:t>
            </a:r>
          </a:p>
          <a:p>
            <a:r>
              <a:rPr lang="en-NZ" sz="1200" b="0" i="0" u="none" strike="noStrike" kern="1200" baseline="0" dirty="0" smtClean="0">
                <a:solidFill>
                  <a:schemeClr val="tx1"/>
                </a:solidFill>
                <a:latin typeface="+mn-lt"/>
                <a:ea typeface="+mn-ea"/>
                <a:cs typeface="+mn-cs"/>
              </a:rPr>
              <a:t>between acting as “judges” and as advocates for the investors suing the governments. The leak also reveals that all countries involved in TPP talks – except Australia – have agreed to</a:t>
            </a:r>
          </a:p>
          <a:p>
            <a:r>
              <a:rPr lang="en-NZ" sz="1200" b="0" i="0" u="none" strike="noStrike" kern="1200" baseline="0" dirty="0" smtClean="0">
                <a:solidFill>
                  <a:schemeClr val="tx1"/>
                </a:solidFill>
                <a:latin typeface="+mn-lt"/>
                <a:ea typeface="+mn-ea"/>
                <a:cs typeface="+mn-cs"/>
              </a:rPr>
              <a:t>submit to the jurisdiction of such foreign tribunals, which would be empowered to order payment of</a:t>
            </a:r>
          </a:p>
          <a:p>
            <a:r>
              <a:rPr lang="en-NZ" sz="1200" b="0" i="0" u="none" strike="noStrike" kern="1200" baseline="0" dirty="0" smtClean="0">
                <a:solidFill>
                  <a:schemeClr val="tx1"/>
                </a:solidFill>
                <a:latin typeface="+mn-lt"/>
                <a:ea typeface="+mn-ea"/>
                <a:cs typeface="+mn-cs"/>
              </a:rPr>
              <a:t>unlimited government Treasury funds to foreign investors over TPP claims. As revealed in Section B</a:t>
            </a:r>
          </a:p>
          <a:p>
            <a:r>
              <a:rPr lang="en-NZ" sz="1200" b="0" i="0" u="none" strike="noStrike" kern="1200" baseline="0" dirty="0" smtClean="0">
                <a:solidFill>
                  <a:schemeClr val="tx1"/>
                </a:solidFill>
                <a:latin typeface="+mn-lt"/>
                <a:ea typeface="+mn-ea"/>
                <a:cs typeface="+mn-cs"/>
              </a:rPr>
              <a:t>of the leaked text, these tribunals would not meet standards of transparency, consistency or due process</a:t>
            </a:r>
          </a:p>
          <a:p>
            <a:r>
              <a:rPr lang="en-NZ" sz="1200" b="0" i="0" u="none" strike="noStrike" kern="1200" baseline="0" dirty="0" smtClean="0">
                <a:solidFill>
                  <a:schemeClr val="tx1"/>
                </a:solidFill>
                <a:latin typeface="+mn-lt"/>
                <a:ea typeface="+mn-ea"/>
                <a:cs typeface="+mn-cs"/>
              </a:rPr>
              <a:t>common to TPP countries’ domestic legal systems or provide fair, independent or balanced venues for</a:t>
            </a:r>
          </a:p>
          <a:p>
            <a:r>
              <a:rPr lang="en-NZ" sz="1200" b="0" i="0" u="none" strike="noStrike" kern="1200" baseline="0" dirty="0" smtClean="0">
                <a:solidFill>
                  <a:schemeClr val="tx1"/>
                </a:solidFill>
                <a:latin typeface="+mn-lt"/>
                <a:ea typeface="+mn-ea"/>
                <a:cs typeface="+mn-cs"/>
              </a:rPr>
              <a:t>resolving disputes between sovereign nations and private investors. For instance, in a manner that</a:t>
            </a:r>
          </a:p>
          <a:p>
            <a:r>
              <a:rPr lang="en-NZ" sz="1200" b="0" i="0" u="none" strike="noStrike" kern="1200" baseline="0" dirty="0" smtClean="0">
                <a:solidFill>
                  <a:schemeClr val="tx1"/>
                </a:solidFill>
                <a:latin typeface="+mn-lt"/>
                <a:ea typeface="+mn-ea"/>
                <a:cs typeface="+mn-cs"/>
              </a:rPr>
              <a:t>would be unethical for judges, the tribunals would be staffed by private sector lawyers that rotate</a:t>
            </a:r>
          </a:p>
          <a:p>
            <a:r>
              <a:rPr lang="en-NZ" sz="1200" b="0" i="0" u="none" strike="noStrike" kern="1200" baseline="0" dirty="0" smtClean="0">
                <a:solidFill>
                  <a:schemeClr val="tx1"/>
                </a:solidFill>
                <a:latin typeface="+mn-lt"/>
                <a:ea typeface="+mn-ea"/>
                <a:cs typeface="+mn-cs"/>
              </a:rPr>
              <a:t>between acting as “judges” and as advocates for the investors suing the governments. The leak also reveals that all countries involved in TPP talks – except Australia – have agreed to</a:t>
            </a:r>
          </a:p>
          <a:p>
            <a:r>
              <a:rPr lang="en-NZ" sz="1200" b="0" i="0" u="none" strike="noStrike" kern="1200" baseline="0" dirty="0" smtClean="0">
                <a:solidFill>
                  <a:schemeClr val="tx1"/>
                </a:solidFill>
                <a:latin typeface="+mn-lt"/>
                <a:ea typeface="+mn-ea"/>
                <a:cs typeface="+mn-cs"/>
              </a:rPr>
              <a:t>submit to the jurisdiction of such foreign tribunals, which would be empowered to order payment of</a:t>
            </a:r>
          </a:p>
          <a:p>
            <a:r>
              <a:rPr lang="en-NZ" sz="1200" b="0" i="0" u="none" strike="noStrike" kern="1200" baseline="0" dirty="0" smtClean="0">
                <a:solidFill>
                  <a:schemeClr val="tx1"/>
                </a:solidFill>
                <a:latin typeface="+mn-lt"/>
                <a:ea typeface="+mn-ea"/>
                <a:cs typeface="+mn-cs"/>
              </a:rPr>
              <a:t>unlimited government Treasury funds to foreign investors over TPP claims. As revealed in Section B</a:t>
            </a:r>
          </a:p>
          <a:p>
            <a:r>
              <a:rPr lang="en-NZ" sz="1200" b="0" i="0" u="none" strike="noStrike" kern="1200" baseline="0" dirty="0" smtClean="0">
                <a:solidFill>
                  <a:schemeClr val="tx1"/>
                </a:solidFill>
                <a:latin typeface="+mn-lt"/>
                <a:ea typeface="+mn-ea"/>
                <a:cs typeface="+mn-cs"/>
              </a:rPr>
              <a:t>of the leaked text, these tribunals would not meet standards of transparency, consistency or due process</a:t>
            </a:r>
          </a:p>
          <a:p>
            <a:r>
              <a:rPr lang="en-NZ" sz="1200" b="0" i="0" u="none" strike="noStrike" kern="1200" baseline="0" dirty="0" smtClean="0">
                <a:solidFill>
                  <a:schemeClr val="tx1"/>
                </a:solidFill>
                <a:latin typeface="+mn-lt"/>
                <a:ea typeface="+mn-ea"/>
                <a:cs typeface="+mn-cs"/>
              </a:rPr>
              <a:t>common to TPP countries’ domestic legal systems or provide fair, independent or balanced venues for</a:t>
            </a:r>
          </a:p>
          <a:p>
            <a:r>
              <a:rPr lang="en-NZ" sz="1200" b="0" i="0" u="none" strike="noStrike" kern="1200" baseline="0" dirty="0" smtClean="0">
                <a:solidFill>
                  <a:schemeClr val="tx1"/>
                </a:solidFill>
                <a:latin typeface="+mn-lt"/>
                <a:ea typeface="+mn-ea"/>
                <a:cs typeface="+mn-cs"/>
              </a:rPr>
              <a:t>resolving disputes between sovereign nations and private investors. For instance, in a manner that</a:t>
            </a:r>
          </a:p>
          <a:p>
            <a:r>
              <a:rPr lang="en-NZ" sz="1200" b="0" i="0" u="none" strike="noStrike" kern="1200" baseline="0" dirty="0" smtClean="0">
                <a:solidFill>
                  <a:schemeClr val="tx1"/>
                </a:solidFill>
                <a:latin typeface="+mn-lt"/>
                <a:ea typeface="+mn-ea"/>
                <a:cs typeface="+mn-cs"/>
              </a:rPr>
              <a:t>would be unethical for judges, the tribunals would be staffed by private sector lawyers that rotate</a:t>
            </a:r>
          </a:p>
          <a:p>
            <a:r>
              <a:rPr lang="en-NZ" sz="1200" b="0" i="0" u="none" strike="noStrike" kern="1200" baseline="0" dirty="0" smtClean="0">
                <a:solidFill>
                  <a:schemeClr val="tx1"/>
                </a:solidFill>
                <a:latin typeface="+mn-lt"/>
                <a:ea typeface="+mn-ea"/>
                <a:cs typeface="+mn-cs"/>
              </a:rPr>
              <a:t>between acting as “judges” and as advocates for the investors suing the governments.</a:t>
            </a:r>
          </a:p>
          <a:p>
            <a:r>
              <a:rPr lang="en-NZ" dirty="0" smtClean="0"/>
              <a:t>http://www.citizen.org/documents/Leaked-TPP-Investment-Analysis.pdf</a:t>
            </a:r>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5</a:t>
            </a:fld>
            <a:endParaRPr lang="en-NZ"/>
          </a:p>
        </p:txBody>
      </p:sp>
    </p:spTree>
    <p:extLst>
      <p:ext uri="{BB962C8B-B14F-4D97-AF65-F5344CB8AC3E}">
        <p14:creationId xmlns:p14="http://schemas.microsoft.com/office/powerpoint/2010/main" val="1574925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No world</a:t>
            </a:r>
            <a:r>
              <a:rPr lang="en-NZ" baseline="0" dirty="0" smtClean="0"/>
              <a:t> government </a:t>
            </a:r>
          </a:p>
          <a:p>
            <a:r>
              <a:rPr lang="en-NZ" baseline="0" dirty="0" smtClean="0"/>
              <a:t>Global governance is mechanism by which all the various actors/interests influence each other and outcomes, rules, formal and informal mechanisms </a:t>
            </a:r>
            <a:endParaRPr lang="en-NZ" dirty="0"/>
          </a:p>
        </p:txBody>
      </p:sp>
      <p:sp>
        <p:nvSpPr>
          <p:cNvPr id="4" name="Slide Number Placeholder 3"/>
          <p:cNvSpPr>
            <a:spLocks noGrp="1"/>
          </p:cNvSpPr>
          <p:nvPr>
            <p:ph type="sldNum" sz="quarter" idx="10"/>
          </p:nvPr>
        </p:nvSpPr>
        <p:spPr/>
        <p:txBody>
          <a:bodyPr/>
          <a:lstStyle/>
          <a:p>
            <a:fld id="{723557A4-147D-494C-A2BE-CFAAC0F06C76}" type="slidenum">
              <a:rPr lang="en-NZ" smtClean="0"/>
              <a:t>6</a:t>
            </a:fld>
            <a:endParaRPr lang="en-NZ"/>
          </a:p>
        </p:txBody>
      </p:sp>
    </p:spTree>
    <p:extLst>
      <p:ext uri="{BB962C8B-B14F-4D97-AF65-F5344CB8AC3E}">
        <p14:creationId xmlns:p14="http://schemas.microsoft.com/office/powerpoint/2010/main" val="2207561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 number of regional</a:t>
            </a:r>
            <a:r>
              <a:rPr lang="en-NZ" baseline="0" dirty="0" smtClean="0"/>
              <a:t> statements and strategies (including PAHO) and a global strategy agreed at the </a:t>
            </a:r>
            <a:r>
              <a:rPr lang="en-NZ" baseline="0" dirty="0" err="1" smtClean="0"/>
              <a:t>wHA</a:t>
            </a:r>
            <a:r>
              <a:rPr lang="en-NZ" baseline="0" dirty="0" smtClean="0"/>
              <a:t> in 2010. Non binding and compared with FCTC little resource behind it </a:t>
            </a:r>
          </a:p>
          <a:p>
            <a:r>
              <a:rPr lang="en-NZ" baseline="0" dirty="0" smtClean="0"/>
              <a:t>Major element in the hotly contested development of the global strategy was not the strategies as such but the role of the alcohol industry which has, for a long time, and with considerable success promoted its role in the global governance for health arena as one of partner. </a:t>
            </a:r>
          </a:p>
          <a:p>
            <a:r>
              <a:rPr lang="en-NZ" baseline="0" dirty="0" smtClean="0"/>
              <a:t>Compromise but private entities were not to be collaborators in same status as NGOs, but actions since then have attempted to convince </a:t>
            </a:r>
            <a:r>
              <a:rPr lang="en-NZ" baseline="0" dirty="0" err="1" smtClean="0"/>
              <a:t>govts</a:t>
            </a:r>
            <a:r>
              <a:rPr lang="en-NZ" baseline="0" dirty="0" smtClean="0"/>
              <a:t> and others that they have that legitimate role. </a:t>
            </a:r>
          </a:p>
          <a:p>
            <a:r>
              <a:rPr lang="en-NZ" dirty="0" smtClean="0"/>
              <a:t>WHO </a:t>
            </a:r>
          </a:p>
          <a:p>
            <a:pPr lvl="1"/>
            <a:r>
              <a:rPr lang="en-NZ" dirty="0" smtClean="0"/>
              <a:t>If didn’t exist would have to be invented </a:t>
            </a:r>
          </a:p>
          <a:p>
            <a:pPr lvl="1"/>
            <a:r>
              <a:rPr lang="en-NZ" dirty="0" smtClean="0"/>
              <a:t>But problems and weaknesses –reform process</a:t>
            </a:r>
          </a:p>
          <a:p>
            <a:pPr lvl="1"/>
            <a:r>
              <a:rPr lang="en-NZ" dirty="0" smtClean="0"/>
              <a:t>Paper on relations with non state actors </a:t>
            </a:r>
          </a:p>
          <a:p>
            <a:pPr lvl="2"/>
            <a:r>
              <a:rPr lang="en-NZ" dirty="0" smtClean="0"/>
              <a:t>Private entities </a:t>
            </a:r>
          </a:p>
          <a:p>
            <a:pPr lvl="2"/>
            <a:r>
              <a:rPr lang="en-NZ" dirty="0" smtClean="0"/>
              <a:t>Only tobacco and guns excluded specifically</a:t>
            </a:r>
          </a:p>
          <a:p>
            <a:pPr lvl="2"/>
            <a:r>
              <a:rPr lang="en-NZ" dirty="0" smtClean="0"/>
              <a:t>Discussion at WHA</a:t>
            </a:r>
          </a:p>
          <a:p>
            <a:endParaRPr lang="en-NZ" baseline="0" dirty="0" smtClean="0"/>
          </a:p>
          <a:p>
            <a:endParaRPr lang="en-NZ" baseline="0" dirty="0" smtClean="0"/>
          </a:p>
          <a:p>
            <a:r>
              <a:rPr lang="en-NZ" baseline="0" dirty="0" smtClean="0"/>
              <a:t>WHO key player (but may not be ideal for alcohol because so much harm is not physical health harm to drinker but broader social issues)</a:t>
            </a:r>
          </a:p>
          <a:p>
            <a:r>
              <a:rPr lang="en-NZ" dirty="0" smtClean="0"/>
              <a:t>Private entities </a:t>
            </a:r>
          </a:p>
          <a:p>
            <a:pPr lvl="1"/>
            <a:r>
              <a:rPr lang="en-NZ" dirty="0" smtClean="0"/>
              <a:t>Exclusion of tobacco and arms</a:t>
            </a:r>
          </a:p>
          <a:p>
            <a:pPr lvl="1"/>
            <a:endParaRPr lang="en-NZ" dirty="0" smtClean="0"/>
          </a:p>
          <a:p>
            <a:r>
              <a:rPr lang="en-NZ" dirty="0" smtClean="0"/>
              <a:t>NGO relationships  </a:t>
            </a:r>
          </a:p>
          <a:p>
            <a:endParaRPr lang="en-NZ" baseline="0" dirty="0" smtClean="0"/>
          </a:p>
          <a:p>
            <a:endParaRPr lang="en-NZ" baseline="0" dirty="0" smtClean="0"/>
          </a:p>
          <a:p>
            <a:r>
              <a:rPr lang="en-NZ" baseline="0" dirty="0" smtClean="0"/>
              <a:t>UN the other intergovernmental agency which has become a  policy holder through the UN High Level Meeting on NCDs held in 20xx (there through FORUT funding ) Chair using own resources</a:t>
            </a:r>
            <a:endParaRPr lang="en-NZ" dirty="0"/>
          </a:p>
        </p:txBody>
      </p:sp>
      <p:sp>
        <p:nvSpPr>
          <p:cNvPr id="4" name="Slide Number Placeholder 3"/>
          <p:cNvSpPr>
            <a:spLocks noGrp="1"/>
          </p:cNvSpPr>
          <p:nvPr>
            <p:ph type="sldNum" sz="quarter" idx="10"/>
          </p:nvPr>
        </p:nvSpPr>
        <p:spPr/>
        <p:txBody>
          <a:bodyPr/>
          <a:lstStyle/>
          <a:p>
            <a:fld id="{723557A4-147D-494C-A2BE-CFAAC0F06C76}" type="slidenum">
              <a:rPr lang="en-NZ" smtClean="0"/>
              <a:t>7</a:t>
            </a:fld>
            <a:endParaRPr lang="en-NZ"/>
          </a:p>
        </p:txBody>
      </p:sp>
    </p:spTree>
    <p:extLst>
      <p:ext uri="{BB962C8B-B14F-4D97-AF65-F5344CB8AC3E}">
        <p14:creationId xmlns:p14="http://schemas.microsoft.com/office/powerpoint/2010/main" val="263497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Start by looking at an important</a:t>
            </a:r>
            <a:r>
              <a:rPr lang="en-NZ" baseline="0" dirty="0" smtClean="0"/>
              <a:t> </a:t>
            </a:r>
            <a:r>
              <a:rPr lang="en-NZ" baseline="0" dirty="0" err="1" smtClean="0"/>
              <a:t>eg</a:t>
            </a:r>
            <a:r>
              <a:rPr lang="en-NZ" baseline="0" dirty="0" smtClean="0"/>
              <a:t> of global governance for health, one of the very few examples of a binding health treaty. FCAC established almost a decade ago, after at least two decades of evolution, development, takes the form of a protocol? Which when agreed to by a nation state provides forum and ongoing opportunity for negotiation over more defining agreements, for example, ………….. Provides support to nation states to implement effective policies at  national level </a:t>
            </a:r>
          </a:p>
          <a:p>
            <a:endParaRPr lang="en-NZ" baseline="0" dirty="0" smtClean="0"/>
          </a:p>
          <a:p>
            <a:r>
              <a:rPr lang="en-NZ" baseline="0" dirty="0" smtClean="0"/>
              <a:t>Interesting and useful to compare where global governance for health is for alcohol and speculate on some of the reasons  for the differences </a:t>
            </a:r>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8</a:t>
            </a:fld>
            <a:endParaRPr lang="en-NZ"/>
          </a:p>
        </p:txBody>
      </p:sp>
    </p:spTree>
    <p:extLst>
      <p:ext uri="{BB962C8B-B14F-4D97-AF65-F5344CB8AC3E}">
        <p14:creationId xmlns:p14="http://schemas.microsoft.com/office/powerpoint/2010/main" val="2265607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UN </a:t>
            </a:r>
            <a:r>
              <a:rPr lang="en-NZ" baseline="0" dirty="0" smtClean="0"/>
              <a:t> HLM learned about ICAP status</a:t>
            </a:r>
            <a:endParaRPr lang="en-NZ" dirty="0"/>
          </a:p>
        </p:txBody>
      </p:sp>
      <p:sp>
        <p:nvSpPr>
          <p:cNvPr id="4" name="Slide Number Placeholder 3"/>
          <p:cNvSpPr>
            <a:spLocks noGrp="1"/>
          </p:cNvSpPr>
          <p:nvPr>
            <p:ph type="sldNum" sz="quarter" idx="10"/>
          </p:nvPr>
        </p:nvSpPr>
        <p:spPr/>
        <p:txBody>
          <a:bodyPr/>
          <a:lstStyle/>
          <a:p>
            <a:fld id="{C254627A-9DC4-4C4C-8A30-6450A45DE138}" type="slidenum">
              <a:rPr lang="en-NZ" smtClean="0"/>
              <a:t>9</a:t>
            </a:fld>
            <a:endParaRPr lang="en-NZ"/>
          </a:p>
        </p:txBody>
      </p:sp>
    </p:spTree>
    <p:extLst>
      <p:ext uri="{BB962C8B-B14F-4D97-AF65-F5344CB8AC3E}">
        <p14:creationId xmlns:p14="http://schemas.microsoft.com/office/powerpoint/2010/main" val="1347335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smtClean="0"/>
              <a:t>Click to enter text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GB" dirty="0"/>
          </a:p>
        </p:txBody>
      </p:sp>
      <p:sp>
        <p:nvSpPr>
          <p:cNvPr id="5" name="Text Placeholder 4"/>
          <p:cNvSpPr>
            <a:spLocks noGrp="1"/>
          </p:cNvSpPr>
          <p:nvPr>
            <p:ph type="body" sz="quarter" idx="10" hasCustomPrompt="1"/>
          </p:nvPr>
        </p:nvSpPr>
        <p:spPr>
          <a:xfrm>
            <a:off x="1066800" y="990600"/>
            <a:ext cx="6858000" cy="838200"/>
          </a:xfrm>
          <a:prstGeom prst="rect">
            <a:avLst/>
          </a:prstGeom>
        </p:spPr>
        <p:txBody>
          <a:bodyPr vert="horz"/>
          <a:lstStyle>
            <a:lvl1pPr marL="0" indent="0" algn="ctr">
              <a:buNone/>
              <a:defRPr>
                <a:solidFill>
                  <a:srgbClr val="FFFFFF"/>
                </a:solidFill>
              </a:defRPr>
            </a:lvl1pPr>
          </a:lstStyle>
          <a:p>
            <a:pPr lvl="0"/>
            <a:r>
              <a:rPr lang="en-US" dirty="0" smtClean="0"/>
              <a:t>Click to add Title</a:t>
            </a:r>
            <a:endParaRPr lang="en-US" dirty="0"/>
          </a:p>
        </p:txBody>
      </p:sp>
    </p:spTree>
    <p:extLst>
      <p:ext uri="{BB962C8B-B14F-4D97-AF65-F5344CB8AC3E}">
        <p14:creationId xmlns:p14="http://schemas.microsoft.com/office/powerpoint/2010/main" val="723772461"/>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31CC9A81-8A61-4EAB-836D-5F5D490B9345}" type="datetimeFigureOut">
              <a:rPr lang="en-NZ" smtClean="0"/>
              <a:t>16/05/2014</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2328649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31CC9A81-8A61-4EAB-836D-5F5D490B9345}" type="datetimeFigureOut">
              <a:rPr lang="en-NZ" smtClean="0"/>
              <a:t>16/05/2014</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1035194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CC9A81-8A61-4EAB-836D-5F5D490B9345}" type="datetimeFigureOut">
              <a:rPr lang="en-NZ" smtClean="0"/>
              <a:t>16/05/2014</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2325425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CC9A81-8A61-4EAB-836D-5F5D490B9345}" type="datetimeFigureOut">
              <a:rPr lang="en-NZ" smtClean="0"/>
              <a:t>16/05/2014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2769501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CC9A81-8A61-4EAB-836D-5F5D490B9345}" type="datetimeFigureOut">
              <a:rPr lang="en-NZ" smtClean="0"/>
              <a:t>16/05/2014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4285049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1CC9A81-8A61-4EAB-836D-5F5D490B9345}" type="datetimeFigureOut">
              <a:rPr lang="en-NZ" smtClean="0"/>
              <a:t>16/05/2014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1707355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1CC9A81-8A61-4EAB-836D-5F5D490B9345}" type="datetimeFigureOut">
              <a:rPr lang="en-NZ" smtClean="0"/>
              <a:t>16/05/2014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2655961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
        <p:nvSpPr>
          <p:cNvPr id="6"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smtClean="0"/>
              <a:t>Click to enter text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GB" dirty="0"/>
          </a:p>
        </p:txBody>
      </p:sp>
    </p:spTree>
    <p:extLst>
      <p:ext uri="{BB962C8B-B14F-4D97-AF65-F5344CB8AC3E}">
        <p14:creationId xmlns:p14="http://schemas.microsoft.com/office/powerpoint/2010/main" val="3398318004"/>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3580288754"/>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NZ"/>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3916050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pic>
        <p:nvPicPr>
          <p:cNvPr id="7" name="Picture 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67544" y="6174227"/>
            <a:ext cx="649130" cy="548858"/>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93803" y="6174227"/>
            <a:ext cx="648073" cy="548857"/>
          </a:xfrm>
          <a:prstGeom prst="rect">
            <a:avLst/>
          </a:prstGeom>
        </p:spPr>
      </p:pic>
    </p:spTree>
    <p:extLst>
      <p:ext uri="{BB962C8B-B14F-4D97-AF65-F5344CB8AC3E}">
        <p14:creationId xmlns:p14="http://schemas.microsoft.com/office/powerpoint/2010/main" val="3580288754"/>
      </p:ext>
    </p:extLst>
  </p:cSld>
  <p:clrMapOvr>
    <a:masterClrMapping/>
  </p:clrMapOvr>
  <p:transition spd="slow">
    <p:wipe di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2515828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NZ"/>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2064883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smtClean="0"/>
              <a:t>Click to enter text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GB" dirty="0"/>
          </a:p>
        </p:txBody>
      </p:sp>
      <p:sp>
        <p:nvSpPr>
          <p:cNvPr id="11" name="Title Placeholder 1"/>
          <p:cNvSpPr>
            <a:spLocks noGrp="1"/>
          </p:cNvSpPr>
          <p:nvPr>
            <p:ph type="title" hasCustomPrompt="1"/>
          </p:nvPr>
        </p:nvSpPr>
        <p:spPr>
          <a:xfrm>
            <a:off x="228600" y="762000"/>
            <a:ext cx="35052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Tree>
    <p:extLst>
      <p:ext uri="{BB962C8B-B14F-4D97-AF65-F5344CB8AC3E}">
        <p14:creationId xmlns:p14="http://schemas.microsoft.com/office/powerpoint/2010/main" val="4153046791"/>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smtClean="0"/>
              <a:t>Click to enter text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GB" dirty="0"/>
          </a:p>
        </p:txBody>
      </p:sp>
      <p:sp>
        <p:nvSpPr>
          <p:cNvPr id="7"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Tree>
    <p:extLst>
      <p:ext uri="{BB962C8B-B14F-4D97-AF65-F5344CB8AC3E}">
        <p14:creationId xmlns:p14="http://schemas.microsoft.com/office/powerpoint/2010/main" val="1198858522"/>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smtClean="0"/>
              <a:t>Click to enter text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GB" dirty="0"/>
          </a:p>
        </p:txBody>
      </p:sp>
      <p:sp>
        <p:nvSpPr>
          <p:cNvPr id="9" name="Title Placeholder 1"/>
          <p:cNvSpPr>
            <a:spLocks noGrp="1"/>
          </p:cNvSpPr>
          <p:nvPr>
            <p:ph type="title" hasCustomPrompt="1"/>
          </p:nvPr>
        </p:nvSpPr>
        <p:spPr>
          <a:xfrm>
            <a:off x="228600" y="762000"/>
            <a:ext cx="35052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Tree>
    <p:extLst>
      <p:ext uri="{BB962C8B-B14F-4D97-AF65-F5344CB8AC3E}">
        <p14:creationId xmlns:p14="http://schemas.microsoft.com/office/powerpoint/2010/main" val="2839611382"/>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Content Placeholder 5"/>
          <p:cNvSpPr>
            <a:spLocks noGrp="1"/>
          </p:cNvSpPr>
          <p:nvPr>
            <p:ph sz="quarter" idx="4" hasCustomPrompt="1"/>
          </p:nvPr>
        </p:nvSpPr>
        <p:spPr>
          <a:xfrm>
            <a:off x="457200" y="1600200"/>
            <a:ext cx="8382000" cy="4419601"/>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smtClean="0"/>
              <a:t>Click to enter text</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GB" dirty="0"/>
          </a:p>
        </p:txBody>
      </p:sp>
    </p:spTree>
    <p:extLst>
      <p:ext uri="{BB962C8B-B14F-4D97-AF65-F5344CB8AC3E}">
        <p14:creationId xmlns:p14="http://schemas.microsoft.com/office/powerpoint/2010/main" val="3073803258"/>
      </p:ext>
    </p:extLst>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2"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Tree>
    <p:extLst>
      <p:ext uri="{BB962C8B-B14F-4D97-AF65-F5344CB8AC3E}">
        <p14:creationId xmlns:p14="http://schemas.microsoft.com/office/powerpoint/2010/main" val="1164226161"/>
      </p:ext>
    </p:extLst>
  </p:cSld>
  <p:clrMapOvr>
    <a:masterClrMapping/>
  </p:clrMapOv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Tree>
    <p:extLst>
      <p:ext uri="{BB962C8B-B14F-4D97-AF65-F5344CB8AC3E}">
        <p14:creationId xmlns:p14="http://schemas.microsoft.com/office/powerpoint/2010/main" val="245523106"/>
      </p:ext>
    </p:extLst>
  </p:cSld>
  <p:clrMapOvr>
    <a:masterClrMapping/>
  </p:clrMapOv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228600" y="762000"/>
            <a:ext cx="3505200" cy="792162"/>
          </a:xfrm>
          <a:prstGeom prst="rect">
            <a:avLst/>
          </a:prstGeom>
        </p:spPr>
        <p:txBody>
          <a:bodyPr vert="horz" lIns="91440" tIns="45720" rIns="91440" bIns="45720" rtlCol="0" anchor="ctr">
            <a:normAutofit/>
          </a:bodyPr>
          <a:lstStyle/>
          <a:p>
            <a:r>
              <a:rPr lang="en-US" dirty="0" smtClean="0"/>
              <a:t>CLICK TO EDIT TITLE</a:t>
            </a:r>
            <a:endParaRPr lang="en-US" dirty="0"/>
          </a:p>
        </p:txBody>
      </p:sp>
    </p:spTree>
    <p:extLst>
      <p:ext uri="{BB962C8B-B14F-4D97-AF65-F5344CB8AC3E}">
        <p14:creationId xmlns:p14="http://schemas.microsoft.com/office/powerpoint/2010/main" val="1991490050"/>
      </p:ext>
    </p:extLst>
  </p:cSld>
  <p:clrMapOvr>
    <a:masterClrMapping/>
  </p:clrMapOv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403504"/>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NZ"/>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39160502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New-NZ)Rev).png"/>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39075" y="60944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95837"/>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NZ"/>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25158282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B009E2A8-9801-4276-BE33-6A066ABF5567}" type="datetimeFigureOut">
              <a:rPr lang="en-NZ" smtClean="0"/>
              <a:t>16/05/2014</a:t>
            </a:fld>
            <a:endParaRPr lang="en-NZ"/>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NZ"/>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A0B4DC6A-42C7-4251-B21F-431427AE11EA}" type="slidenum">
              <a:rPr lang="en-NZ" smtClean="0"/>
              <a:t>‹#›</a:t>
            </a:fld>
            <a:endParaRPr lang="en-NZ"/>
          </a:p>
        </p:txBody>
      </p:sp>
    </p:spTree>
    <p:extLst>
      <p:ext uri="{BB962C8B-B14F-4D97-AF65-F5344CB8AC3E}">
        <p14:creationId xmlns:p14="http://schemas.microsoft.com/office/powerpoint/2010/main" val="206488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31CC9A81-8A61-4EAB-836D-5F5D490B9345}" type="datetimeFigureOut">
              <a:rPr lang="en-NZ" smtClean="0"/>
              <a:t>16/05/2014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324172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31CC9A81-8A61-4EAB-836D-5F5D490B9345}" type="datetimeFigureOut">
              <a:rPr lang="en-NZ" smtClean="0"/>
              <a:t>16/05/2014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120881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CC9A81-8A61-4EAB-836D-5F5D490B9345}" type="datetimeFigureOut">
              <a:rPr lang="en-NZ" smtClean="0"/>
              <a:t>16/05/2014</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2149626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31CC9A81-8A61-4EAB-836D-5F5D490B9345}" type="datetimeFigureOut">
              <a:rPr lang="en-NZ" smtClean="0"/>
              <a:t>16/05/2014</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945976D2-93F2-4F0F-877A-2E360CA0BEE5}" type="slidenum">
              <a:rPr lang="en-NZ" smtClean="0"/>
              <a:t>‹#›</a:t>
            </a:fld>
            <a:endParaRPr lang="en-NZ"/>
          </a:p>
        </p:txBody>
      </p:sp>
    </p:spTree>
    <p:extLst>
      <p:ext uri="{BB962C8B-B14F-4D97-AF65-F5344CB8AC3E}">
        <p14:creationId xmlns:p14="http://schemas.microsoft.com/office/powerpoint/2010/main" val="1592180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emf"/></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10.xml"/><Relationship Id="rId1" Type="http://schemas.openxmlformats.org/officeDocument/2006/relationships/slideLayout" Target="../slideLayouts/slideLayout28.xml"/><Relationship Id="rId5" Type="http://schemas.openxmlformats.org/officeDocument/2006/relationships/image" Target="../media/image2.png"/><Relationship Id="rId4" Type="http://schemas.openxmlformats.org/officeDocument/2006/relationships/image" Target="../media/image6.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11.xml"/><Relationship Id="rId1" Type="http://schemas.openxmlformats.org/officeDocument/2006/relationships/slideLayout" Target="../slideLayouts/slideLayout29.xml"/><Relationship Id="rId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12.xml"/><Relationship Id="rId1"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4.jpe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image" Target="../media/image5.jpe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9.xml"/><Relationship Id="rId7" Type="http://schemas.openxmlformats.org/officeDocument/2006/relationships/image" Target="../media/image1.jp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10"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image" Target="../media/image3.emf"/></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4.xml"/><Relationship Id="rId1" Type="http://schemas.openxmlformats.org/officeDocument/2006/relationships/slideLayout" Target="../slideLayouts/slideLayout22.x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theme" Target="../theme/theme5.xml"/><Relationship Id="rId1" Type="http://schemas.openxmlformats.org/officeDocument/2006/relationships/slideLayout" Target="../slideLayouts/slideLayout2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theme" Target="../theme/theme6.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8.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theme" Target="../theme/theme7.xml"/><Relationship Id="rId1" Type="http://schemas.openxmlformats.org/officeDocument/2006/relationships/slideLayout" Target="../slideLayouts/slideLayout25.xml"/><Relationship Id="rId5" Type="http://schemas.openxmlformats.org/officeDocument/2006/relationships/image" Target="../media/image2.png"/><Relationship Id="rId4" Type="http://schemas.openxmlformats.org/officeDocument/2006/relationships/image" Target="../media/image8.pn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8.xml"/><Relationship Id="rId1" Type="http://schemas.openxmlformats.org/officeDocument/2006/relationships/slideLayout" Target="../slideLayouts/slideLayout26.xml"/><Relationship Id="rId5" Type="http://schemas.openxmlformats.org/officeDocument/2006/relationships/image" Target="../media/image2.png"/><Relationship Id="rId4" Type="http://schemas.openxmlformats.org/officeDocument/2006/relationships/image" Target="../media/image8.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9.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7"/>
          <a:stretch>
            <a:fillRect/>
          </a:stretch>
        </a:blipFill>
        <a:effectLst/>
      </p:bgPr>
    </p:bg>
    <p:spTree>
      <p:nvGrpSpPr>
        <p:cNvPr id="1" name=""/>
        <p:cNvGrpSpPr/>
        <p:nvPr/>
      </p:nvGrpSpPr>
      <p:grpSpPr>
        <a:xfrm>
          <a:off x="0" y="0"/>
          <a:ext cx="0" cy="0"/>
          <a:chOff x="0" y="0"/>
          <a:chExt cx="0" cy="0"/>
        </a:xfrm>
      </p:grpSpPr>
      <p:pic>
        <p:nvPicPr>
          <p:cNvPr id="11" name="Picture 4" descr="New-NZ)Rev).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MUN38896 MasseyLogoUniNZ_CMYKrev.ai"/>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7391400" y="63500"/>
            <a:ext cx="1625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6748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MYK_WB_RIGH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Slash.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79450"/>
            <a:ext cx="3851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New-NZ)Rev).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863880"/>
      </p:ext>
    </p:extLst>
  </p:cSld>
  <p:clrMap bg1="lt1" tx1="dk1" bg2="lt2" tx2="dk2" accent1="accent1" accent2="accent2" accent3="accent3" accent4="accent4" accent5="accent5" accent6="accent6" hlink="hlink" folHlink="folHlink"/>
  <p:sldLayoutIdLst>
    <p:sldLayoutId id="2147483693" r:id="rId1"/>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MYK_WB_RIGH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New-NZ)Rev).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Lst>
  <p:transition/>
  <p:timing>
    <p:tnLst>
      <p:par>
        <p:cTn id="1" dur="indefinite" restart="never" nodeType="tmRoot"/>
      </p:par>
    </p:tnLst>
  </p:timing>
  <p:txStyles>
    <p:titleStyle>
      <a:lvl1pPr algn="ctr" rtl="0" eaLnBrk="1" fontAlgn="base" hangingPunct="1">
        <a:spcBef>
          <a:spcPct val="0"/>
        </a:spcBef>
        <a:spcAft>
          <a:spcPct val="0"/>
        </a:spcAft>
        <a:defRPr sz="2000" kern="1200">
          <a:solidFill>
            <a:schemeClr val="tx1"/>
          </a:solidFill>
          <a:latin typeface="Arial" pitchFamily="34" charset="0"/>
          <a:ea typeface="ＭＳ Ｐゴシック" charset="0"/>
          <a:cs typeface="Arial" pitchFamily="34" charset="0"/>
        </a:defRPr>
      </a:lvl1pPr>
      <a:lvl2pPr algn="ctr" rtl="0" eaLnBrk="1" fontAlgn="base" hangingPunct="1">
        <a:spcBef>
          <a:spcPct val="0"/>
        </a:spcBef>
        <a:spcAft>
          <a:spcPct val="0"/>
        </a:spcAft>
        <a:defRPr sz="2000">
          <a:solidFill>
            <a:schemeClr val="tx1"/>
          </a:solidFill>
          <a:latin typeface="Arial" charset="0"/>
          <a:ea typeface="ＭＳ Ｐゴシック" charset="0"/>
          <a:cs typeface="Arial" charset="0"/>
        </a:defRPr>
      </a:lvl2pPr>
      <a:lvl3pPr algn="ctr" rtl="0" eaLnBrk="1" fontAlgn="base" hangingPunct="1">
        <a:spcBef>
          <a:spcPct val="0"/>
        </a:spcBef>
        <a:spcAft>
          <a:spcPct val="0"/>
        </a:spcAft>
        <a:defRPr sz="2000">
          <a:solidFill>
            <a:schemeClr val="tx1"/>
          </a:solidFill>
          <a:latin typeface="Arial" charset="0"/>
          <a:ea typeface="ＭＳ Ｐゴシック" charset="0"/>
          <a:cs typeface="Arial" charset="0"/>
        </a:defRPr>
      </a:lvl3pPr>
      <a:lvl4pPr algn="ctr" rtl="0" eaLnBrk="1" fontAlgn="base" hangingPunct="1">
        <a:spcBef>
          <a:spcPct val="0"/>
        </a:spcBef>
        <a:spcAft>
          <a:spcPct val="0"/>
        </a:spcAft>
        <a:defRPr sz="2000">
          <a:solidFill>
            <a:schemeClr val="tx1"/>
          </a:solidFill>
          <a:latin typeface="Arial" charset="0"/>
          <a:ea typeface="ＭＳ Ｐゴシック" charset="0"/>
          <a:cs typeface="Arial" charset="0"/>
        </a:defRPr>
      </a:lvl4pPr>
      <a:lvl5pPr algn="ctr" rtl="0" eaLnBrk="1" fontAlgn="base" hangingPunct="1">
        <a:spcBef>
          <a:spcPct val="0"/>
        </a:spcBef>
        <a:spcAft>
          <a:spcPct val="0"/>
        </a:spcAft>
        <a:defRPr sz="2000">
          <a:solidFill>
            <a:schemeClr val="tx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tx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tx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tx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tx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CMYK_WB_LEF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2863" y="-23813"/>
            <a:ext cx="2024063"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7" r:id="rId1"/>
  </p:sldLayoutIdLst>
  <p:transition/>
  <p:timing>
    <p:tnLst>
      <p:par>
        <p:cTn id="1" dur="indefinite" restart="never" nodeType="tmRoot"/>
      </p:par>
    </p:tnLst>
  </p:timing>
  <p:txStyles>
    <p:titleStyle>
      <a:lvl1pPr algn="ctr" rtl="0" eaLnBrk="1" fontAlgn="base" hangingPunct="1">
        <a:spcBef>
          <a:spcPct val="0"/>
        </a:spcBef>
        <a:spcAft>
          <a:spcPct val="0"/>
        </a:spcAft>
        <a:defRPr sz="2000" kern="1200">
          <a:solidFill>
            <a:schemeClr val="tx1"/>
          </a:solidFill>
          <a:latin typeface="Arial" pitchFamily="34" charset="0"/>
          <a:ea typeface="ＭＳ Ｐゴシック" charset="0"/>
          <a:cs typeface="Arial" pitchFamily="34" charset="0"/>
        </a:defRPr>
      </a:lvl1pPr>
      <a:lvl2pPr algn="ctr" rtl="0" eaLnBrk="1" fontAlgn="base" hangingPunct="1">
        <a:spcBef>
          <a:spcPct val="0"/>
        </a:spcBef>
        <a:spcAft>
          <a:spcPct val="0"/>
        </a:spcAft>
        <a:defRPr sz="2000">
          <a:solidFill>
            <a:schemeClr val="tx1"/>
          </a:solidFill>
          <a:latin typeface="Arial" charset="0"/>
          <a:ea typeface="ＭＳ Ｐゴシック" charset="0"/>
          <a:cs typeface="Arial" charset="0"/>
        </a:defRPr>
      </a:lvl2pPr>
      <a:lvl3pPr algn="ctr" rtl="0" eaLnBrk="1" fontAlgn="base" hangingPunct="1">
        <a:spcBef>
          <a:spcPct val="0"/>
        </a:spcBef>
        <a:spcAft>
          <a:spcPct val="0"/>
        </a:spcAft>
        <a:defRPr sz="2000">
          <a:solidFill>
            <a:schemeClr val="tx1"/>
          </a:solidFill>
          <a:latin typeface="Arial" charset="0"/>
          <a:ea typeface="ＭＳ Ｐゴシック" charset="0"/>
          <a:cs typeface="Arial" charset="0"/>
        </a:defRPr>
      </a:lvl3pPr>
      <a:lvl4pPr algn="ctr" rtl="0" eaLnBrk="1" fontAlgn="base" hangingPunct="1">
        <a:spcBef>
          <a:spcPct val="0"/>
        </a:spcBef>
        <a:spcAft>
          <a:spcPct val="0"/>
        </a:spcAft>
        <a:defRPr sz="2000">
          <a:solidFill>
            <a:schemeClr val="tx1"/>
          </a:solidFill>
          <a:latin typeface="Arial" charset="0"/>
          <a:ea typeface="ＭＳ Ｐゴシック" charset="0"/>
          <a:cs typeface="Arial" charset="0"/>
        </a:defRPr>
      </a:lvl4pPr>
      <a:lvl5pPr algn="ctr" rtl="0" eaLnBrk="1" fontAlgn="base" hangingPunct="1">
        <a:spcBef>
          <a:spcPct val="0"/>
        </a:spcBef>
        <a:spcAft>
          <a:spcPct val="0"/>
        </a:spcAft>
        <a:defRPr sz="2000">
          <a:solidFill>
            <a:schemeClr val="tx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tx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tx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tx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tx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CC9A81-8A61-4EAB-836D-5F5D490B9345}" type="datetimeFigureOut">
              <a:rPr lang="en-NZ" smtClean="0"/>
              <a:t>16/05/2014</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5976D2-93F2-4F0F-877A-2E360CA0BEE5}" type="slidenum">
              <a:rPr lang="en-NZ" smtClean="0"/>
              <a:t>‹#›</a:t>
            </a:fld>
            <a:endParaRPr lang="en-NZ"/>
          </a:p>
        </p:txBody>
      </p:sp>
      <p:pic>
        <p:nvPicPr>
          <p:cNvPr id="7" name="Picture 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7058108" y="6157486"/>
            <a:ext cx="649130" cy="548858"/>
          </a:xfrm>
          <a:prstGeom prst="rect">
            <a:avLst/>
          </a:prstGeom>
        </p:spPr>
      </p:pic>
      <p:pic>
        <p:nvPicPr>
          <p:cNvPr id="8" name="Picture 7"/>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7884367" y="6157486"/>
            <a:ext cx="648073" cy="548857"/>
          </a:xfrm>
          <a:prstGeom prst="rect">
            <a:avLst/>
          </a:prstGeom>
        </p:spPr>
      </p:pic>
    </p:spTree>
    <p:extLst>
      <p:ext uri="{BB962C8B-B14F-4D97-AF65-F5344CB8AC3E}">
        <p14:creationId xmlns:p14="http://schemas.microsoft.com/office/powerpoint/2010/main" val="296048623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7"/>
          <a:stretch>
            <a:fillRect/>
          </a:stretch>
        </a:blipFill>
        <a:effectLst/>
      </p:bgPr>
    </p:bg>
    <p:spTree>
      <p:nvGrpSpPr>
        <p:cNvPr id="1" name=""/>
        <p:cNvGrpSpPr/>
        <p:nvPr/>
      </p:nvGrpSpPr>
      <p:grpSpPr>
        <a:xfrm>
          <a:off x="0" y="0"/>
          <a:ext cx="0" cy="0"/>
          <a:chOff x="0" y="0"/>
          <a:chExt cx="0" cy="0"/>
        </a:xfrm>
      </p:grpSpPr>
      <p:pic>
        <p:nvPicPr>
          <p:cNvPr id="5" name="Picture 7" descr="Slash.png"/>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MUN38896 MasseyLogoUniNZ_CMYKrev.ai"/>
          <p:cNvPicPr>
            <a:picLocks noChangeAspect="1"/>
          </p:cNvPicPr>
          <p:nvPr/>
        </p:nvPicPr>
        <p:blipFill>
          <a:blip r:embed="rId9">
            <a:extLst>
              <a:ext uri="{28A0092B-C50C-407E-A947-70E740481C1C}">
                <a14:useLocalDpi xmlns:a14="http://schemas.microsoft.com/office/drawing/2010/main"/>
              </a:ext>
            </a:extLst>
          </a:blip>
          <a:srcRect/>
          <a:stretch>
            <a:fillRect/>
          </a:stretch>
        </p:blipFill>
        <p:spPr bwMode="auto">
          <a:xfrm>
            <a:off x="7391400" y="63500"/>
            <a:ext cx="1625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New-NZ)Rev).png"/>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724416"/>
      </p:ext>
    </p:extLst>
  </p:cSld>
  <p:clrMap bg1="lt1" tx1="dk1" bg2="lt2" tx2="dk2" accent1="accent1" accent2="accent2" accent3="accent3" accent4="accent4" accent5="accent5" accent6="accent6" hlink="hlink" folHlink="folHlink"/>
  <p:sldLayoutIdLst>
    <p:sldLayoutId id="2147483679" r:id="rId1"/>
    <p:sldLayoutId id="2147483698" r:id="rId2"/>
    <p:sldLayoutId id="2147483699" r:id="rId3"/>
    <p:sldLayoutId id="2147483700" r:id="rId4"/>
    <p:sldLayoutId id="2147483701" r:id="rId5"/>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053" name="Picture 5" descr="Slash.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79450"/>
            <a:ext cx="3851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MUN38896 MasseyLogoUniNZ_CMYKrev.ai"/>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391400" y="63500"/>
            <a:ext cx="1625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1" r:id="rId1"/>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Slash.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3" r:id="rId1"/>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descr="Slash.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679450"/>
            <a:ext cx="3851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5" r:id="rId1"/>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9"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New-NZ)Rev).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7" r:id="rId1"/>
  </p:sldLayoutIdLst>
  <p:transition/>
  <p:timing>
    <p:tnLst>
      <p:par>
        <p:cTn id="1" dur="indefinite" restart="never" nodeType="tmRoot"/>
      </p:par>
    </p:tnLst>
  </p:timing>
  <p:txStyles>
    <p:titleStyle>
      <a:lvl1pPr algn="ctr" rtl="0" eaLnBrk="1" fontAlgn="base" hangingPunct="1">
        <a:spcBef>
          <a:spcPct val="0"/>
        </a:spcBef>
        <a:spcAft>
          <a:spcPct val="0"/>
        </a:spcAft>
        <a:defRPr sz="2000" kern="1200">
          <a:solidFill>
            <a:schemeClr val="tx1"/>
          </a:solidFill>
          <a:latin typeface="Arial" pitchFamily="34" charset="0"/>
          <a:ea typeface="ＭＳ Ｐゴシック" charset="0"/>
          <a:cs typeface="Arial" pitchFamily="34" charset="0"/>
        </a:defRPr>
      </a:lvl1pPr>
      <a:lvl2pPr algn="ctr" rtl="0" eaLnBrk="1" fontAlgn="base" hangingPunct="1">
        <a:spcBef>
          <a:spcPct val="0"/>
        </a:spcBef>
        <a:spcAft>
          <a:spcPct val="0"/>
        </a:spcAft>
        <a:defRPr sz="2000">
          <a:solidFill>
            <a:schemeClr val="tx1"/>
          </a:solidFill>
          <a:latin typeface="Arial" charset="0"/>
          <a:ea typeface="ＭＳ Ｐゴシック" charset="0"/>
          <a:cs typeface="Arial" charset="0"/>
        </a:defRPr>
      </a:lvl2pPr>
      <a:lvl3pPr algn="ctr" rtl="0" eaLnBrk="1" fontAlgn="base" hangingPunct="1">
        <a:spcBef>
          <a:spcPct val="0"/>
        </a:spcBef>
        <a:spcAft>
          <a:spcPct val="0"/>
        </a:spcAft>
        <a:defRPr sz="2000">
          <a:solidFill>
            <a:schemeClr val="tx1"/>
          </a:solidFill>
          <a:latin typeface="Arial" charset="0"/>
          <a:ea typeface="ＭＳ Ｐゴシック" charset="0"/>
          <a:cs typeface="Arial" charset="0"/>
        </a:defRPr>
      </a:lvl3pPr>
      <a:lvl4pPr algn="ctr" rtl="0" eaLnBrk="1" fontAlgn="base" hangingPunct="1">
        <a:spcBef>
          <a:spcPct val="0"/>
        </a:spcBef>
        <a:spcAft>
          <a:spcPct val="0"/>
        </a:spcAft>
        <a:defRPr sz="2000">
          <a:solidFill>
            <a:schemeClr val="tx1"/>
          </a:solidFill>
          <a:latin typeface="Arial" charset="0"/>
          <a:ea typeface="ＭＳ Ｐゴシック" charset="0"/>
          <a:cs typeface="Arial" charset="0"/>
        </a:defRPr>
      </a:lvl4pPr>
      <a:lvl5pPr algn="ctr" rtl="0" eaLnBrk="1" fontAlgn="base" hangingPunct="1">
        <a:spcBef>
          <a:spcPct val="0"/>
        </a:spcBef>
        <a:spcAft>
          <a:spcPct val="0"/>
        </a:spcAft>
        <a:defRPr sz="2000">
          <a:solidFill>
            <a:schemeClr val="tx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tx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tx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tx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tx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9" name="Picture 7" descr="Slash.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 descr="New-NZ)Rev).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9" r:id="rId1"/>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7" descr="Slash.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8038940"/>
      </p:ext>
    </p:extLst>
  </p:cSld>
  <p:clrMap bg1="lt1" tx1="dk1" bg2="lt2" tx2="dk2" accent1="accent1" accent2="accent2" accent3="accent3" accent4="accent4" accent5="accent5" accent6="accent6" hlink="hlink" folHlink="folHlink"/>
  <p:sldLayoutIdLst>
    <p:sldLayoutId id="2147483691" r:id="rId1"/>
  </p:sldLayoutIdLst>
  <p:transition/>
  <p:timing>
    <p:tnLst>
      <p:par>
        <p:cTn id="1" dur="indefinite" restart="never" nodeType="tmRoot"/>
      </p:par>
    </p:tnLst>
  </p:timing>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png"/><Relationship Id="rId9"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000" b="1" dirty="0"/>
              <a:t>Finding a way forward for alcohol control policy – globally and nationally</a:t>
            </a:r>
            <a:endParaRPr lang="en-NZ" sz="4000" b="1" dirty="0"/>
          </a:p>
        </p:txBody>
      </p:sp>
      <p:sp>
        <p:nvSpPr>
          <p:cNvPr id="3" name="Subtitle 2"/>
          <p:cNvSpPr>
            <a:spLocks noGrp="1"/>
          </p:cNvSpPr>
          <p:nvPr>
            <p:ph type="subTitle" idx="1"/>
          </p:nvPr>
        </p:nvSpPr>
        <p:spPr>
          <a:xfrm>
            <a:off x="1475656" y="4365104"/>
            <a:ext cx="6400800" cy="1752600"/>
          </a:xfrm>
        </p:spPr>
        <p:txBody>
          <a:bodyPr/>
          <a:lstStyle/>
          <a:p>
            <a:r>
              <a:rPr lang="en-NZ" dirty="0" smtClean="0"/>
              <a:t>Sally Casswell </a:t>
            </a:r>
            <a:endParaRPr lang="en-NZ"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0392" y="5939827"/>
            <a:ext cx="900000" cy="76097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0392" y="5949280"/>
            <a:ext cx="900000" cy="762214"/>
          </a:xfrm>
          <a:prstGeom prst="rect">
            <a:avLst/>
          </a:prstGeom>
        </p:spPr>
      </p:pic>
    </p:spTree>
    <p:extLst>
      <p:ext uri="{BB962C8B-B14F-4D97-AF65-F5344CB8AC3E}">
        <p14:creationId xmlns:p14="http://schemas.microsoft.com/office/powerpoint/2010/main" val="2664750660"/>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80920" cy="1863080"/>
          </a:xfrm>
        </p:spPr>
        <p:txBody>
          <a:bodyPr/>
          <a:lstStyle/>
          <a:p>
            <a:r>
              <a:rPr lang="en-NZ" sz="2800" dirty="0"/>
              <a:t>– “</a:t>
            </a:r>
            <a:r>
              <a:rPr lang="en-NZ" sz="2800" i="1" dirty="0"/>
              <a:t>ICAP has been recognized by the United Nations Economic and Social Council (UN ECOSOC) as a non-governmental organization in Special Consultative Status”</a:t>
            </a:r>
            <a:endParaRPr lang="en-NZ" sz="2800" dirty="0"/>
          </a:p>
        </p:txBody>
      </p:sp>
      <p:pic>
        <p:nvPicPr>
          <p:cNvPr id="1027"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3356992"/>
            <a:ext cx="3655244" cy="2740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Content Placeholder 6"/>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572000" y="3356992"/>
            <a:ext cx="3672408" cy="2750109"/>
          </a:xfrm>
          <a:prstGeom prst="rect">
            <a:avLst/>
          </a:prstGeom>
        </p:spPr>
      </p:pic>
    </p:spTree>
    <p:extLst>
      <p:ext uri="{BB962C8B-B14F-4D97-AF65-F5344CB8AC3E}">
        <p14:creationId xmlns:p14="http://schemas.microsoft.com/office/powerpoint/2010/main" val="19944304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600" b="1" dirty="0" smtClean="0">
                <a:solidFill>
                  <a:srgbClr val="FFC000"/>
                </a:solidFill>
              </a:rPr>
              <a:t>National governments  </a:t>
            </a:r>
            <a:endParaRPr lang="en-NZ" sz="3600" b="1" dirty="0">
              <a:solidFill>
                <a:srgbClr val="FFC000"/>
              </a:solidFill>
            </a:endParaRPr>
          </a:p>
        </p:txBody>
      </p:sp>
      <p:sp>
        <p:nvSpPr>
          <p:cNvPr id="3" name="Content Placeholder 2"/>
          <p:cNvSpPr>
            <a:spLocks noGrp="1"/>
          </p:cNvSpPr>
          <p:nvPr>
            <p:ph idx="1"/>
          </p:nvPr>
        </p:nvSpPr>
        <p:spPr/>
        <p:txBody>
          <a:bodyPr/>
          <a:lstStyle/>
          <a:p>
            <a:r>
              <a:rPr lang="en-NZ" dirty="0" smtClean="0"/>
              <a:t>Member states influence crucial at IGO</a:t>
            </a:r>
            <a:endParaRPr lang="en-NZ" dirty="0"/>
          </a:p>
          <a:p>
            <a:endParaRPr lang="en-NZ" dirty="0" smtClean="0"/>
          </a:p>
          <a:p>
            <a:r>
              <a:rPr lang="en-NZ" dirty="0" smtClean="0"/>
              <a:t>Brazil an important member state</a:t>
            </a:r>
          </a:p>
          <a:p>
            <a:endParaRPr lang="en-NZ" dirty="0" smtClean="0"/>
          </a:p>
          <a:p>
            <a:r>
              <a:rPr lang="en-NZ" dirty="0" smtClean="0"/>
              <a:t>National policy as models for other states </a:t>
            </a:r>
          </a:p>
          <a:p>
            <a:endParaRPr lang="en-NZ" dirty="0" smtClean="0"/>
          </a:p>
          <a:p>
            <a:endParaRPr lang="en-NZ" dirty="0"/>
          </a:p>
          <a:p>
            <a:endParaRPr lang="en-NZ" dirty="0" smtClean="0"/>
          </a:p>
        </p:txBody>
      </p:sp>
    </p:spTree>
    <p:extLst>
      <p:ext uri="{BB962C8B-B14F-4D97-AF65-F5344CB8AC3E}">
        <p14:creationId xmlns:p14="http://schemas.microsoft.com/office/powerpoint/2010/main" val="2945052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600" b="1" dirty="0" smtClean="0">
                <a:solidFill>
                  <a:srgbClr val="FFC000"/>
                </a:solidFill>
              </a:rPr>
              <a:t>National  policy development </a:t>
            </a:r>
            <a:endParaRPr lang="en-NZ" sz="3600" b="1" dirty="0">
              <a:solidFill>
                <a:srgbClr val="FFC000"/>
              </a:solidFill>
            </a:endParaRPr>
          </a:p>
        </p:txBody>
      </p:sp>
      <p:sp>
        <p:nvSpPr>
          <p:cNvPr id="3" name="Content Placeholder 2"/>
          <p:cNvSpPr>
            <a:spLocks noGrp="1"/>
          </p:cNvSpPr>
          <p:nvPr>
            <p:ph idx="1"/>
          </p:nvPr>
        </p:nvSpPr>
        <p:spPr/>
        <p:txBody>
          <a:bodyPr/>
          <a:lstStyle/>
          <a:p>
            <a:r>
              <a:rPr lang="en-NZ" dirty="0" smtClean="0"/>
              <a:t>Consensus on evidence for effective policy</a:t>
            </a:r>
          </a:p>
          <a:p>
            <a:pPr lvl="1"/>
            <a:r>
              <a:rPr lang="en-NZ" dirty="0" smtClean="0"/>
              <a:t>Need for implementation and enforcement</a:t>
            </a:r>
          </a:p>
          <a:p>
            <a:r>
              <a:rPr lang="en-NZ" dirty="0" smtClean="0"/>
              <a:t>Beyond the health sector:</a:t>
            </a:r>
          </a:p>
          <a:p>
            <a:pPr lvl="1"/>
            <a:r>
              <a:rPr lang="en-NZ" dirty="0" smtClean="0"/>
              <a:t>Police, Treasury, Media </a:t>
            </a:r>
          </a:p>
          <a:p>
            <a:r>
              <a:rPr lang="en-NZ" dirty="0" smtClean="0"/>
              <a:t>Importance of NGO sector:</a:t>
            </a:r>
            <a:endParaRPr lang="en-NZ" dirty="0"/>
          </a:p>
          <a:p>
            <a:pPr lvl="1"/>
            <a:r>
              <a:rPr lang="en-NZ" dirty="0"/>
              <a:t>Mobilisation  </a:t>
            </a:r>
            <a:r>
              <a:rPr lang="en-NZ" dirty="0" smtClean="0"/>
              <a:t> </a:t>
            </a:r>
            <a:endParaRPr lang="en-NZ" dirty="0"/>
          </a:p>
          <a:p>
            <a:pPr lvl="1"/>
            <a:r>
              <a:rPr lang="en-NZ" dirty="0" smtClean="0"/>
              <a:t>Research </a:t>
            </a:r>
          </a:p>
        </p:txBody>
      </p:sp>
    </p:spTree>
    <p:extLst>
      <p:ext uri="{BB962C8B-B14F-4D97-AF65-F5344CB8AC3E}">
        <p14:creationId xmlns:p14="http://schemas.microsoft.com/office/powerpoint/2010/main" val="31706459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3600" b="1" dirty="0">
                <a:solidFill>
                  <a:srgbClr val="FFC000"/>
                </a:solidFill>
              </a:rPr>
              <a:t>Research</a:t>
            </a:r>
            <a:r>
              <a:rPr lang="en-NZ" sz="3600" dirty="0" smtClean="0"/>
              <a:t> </a:t>
            </a:r>
            <a:endParaRPr lang="en-NZ" sz="3600" dirty="0"/>
          </a:p>
        </p:txBody>
      </p:sp>
      <p:sp>
        <p:nvSpPr>
          <p:cNvPr id="3" name="Content Placeholder 2"/>
          <p:cNvSpPr>
            <a:spLocks noGrp="1"/>
          </p:cNvSpPr>
          <p:nvPr>
            <p:ph idx="1"/>
          </p:nvPr>
        </p:nvSpPr>
        <p:spPr/>
        <p:txBody>
          <a:bodyPr>
            <a:normAutofit fontScale="70000" lnSpcReduction="20000"/>
          </a:bodyPr>
          <a:lstStyle/>
          <a:p>
            <a:r>
              <a:rPr lang="en-NZ" dirty="0" smtClean="0"/>
              <a:t>Global Burden of Disease and Injury  </a:t>
            </a:r>
            <a:endParaRPr lang="en-NZ" dirty="0"/>
          </a:p>
          <a:p>
            <a:endParaRPr lang="en-NZ" dirty="0" smtClean="0"/>
          </a:p>
          <a:p>
            <a:r>
              <a:rPr lang="en-NZ" dirty="0" smtClean="0"/>
              <a:t>Expand measures of alcohol related harm, including harm to others </a:t>
            </a:r>
          </a:p>
          <a:p>
            <a:pPr lvl="1"/>
            <a:r>
              <a:rPr lang="en-NZ" dirty="0"/>
              <a:t>Violence, family violence, make </a:t>
            </a:r>
            <a:r>
              <a:rPr lang="en-NZ" dirty="0" smtClean="0"/>
              <a:t>visible</a:t>
            </a:r>
          </a:p>
          <a:p>
            <a:pPr marL="457200" lvl="1" indent="0">
              <a:buNone/>
            </a:pPr>
            <a:r>
              <a:rPr lang="en-NZ" dirty="0" smtClean="0"/>
              <a:t> </a:t>
            </a:r>
          </a:p>
          <a:p>
            <a:r>
              <a:rPr lang="en-NZ" dirty="0" smtClean="0"/>
              <a:t>Economic costs</a:t>
            </a:r>
          </a:p>
          <a:p>
            <a:endParaRPr lang="en-NZ" dirty="0" smtClean="0"/>
          </a:p>
          <a:p>
            <a:r>
              <a:rPr lang="en-NZ" dirty="0" smtClean="0"/>
              <a:t>Making </a:t>
            </a:r>
            <a:r>
              <a:rPr lang="en-NZ" dirty="0"/>
              <a:t>visible and providing critique of industry subversion</a:t>
            </a:r>
            <a:r>
              <a:rPr lang="en-NZ" b="1" dirty="0"/>
              <a:t/>
            </a:r>
            <a:br>
              <a:rPr lang="en-NZ" b="1" dirty="0"/>
            </a:br>
            <a:r>
              <a:rPr lang="en-NZ" dirty="0" smtClean="0"/>
              <a:t> </a:t>
            </a:r>
            <a:endParaRPr lang="en-NZ" dirty="0"/>
          </a:p>
          <a:p>
            <a:pPr lvl="1"/>
            <a:endParaRPr lang="en-NZ" dirty="0" smtClean="0"/>
          </a:p>
          <a:p>
            <a:r>
              <a:rPr lang="en-NZ" dirty="0" smtClean="0"/>
              <a:t>International Alcohol Control (IAC) study </a:t>
            </a:r>
            <a:br>
              <a:rPr lang="en-NZ" dirty="0" smtClean="0"/>
            </a:br>
            <a:endParaRPr lang="en-NZ" dirty="0"/>
          </a:p>
        </p:txBody>
      </p:sp>
    </p:spTree>
    <p:extLst>
      <p:ext uri="{BB962C8B-B14F-4D97-AF65-F5344CB8AC3E}">
        <p14:creationId xmlns:p14="http://schemas.microsoft.com/office/powerpoint/2010/main" val="18015216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60032" y="1484784"/>
            <a:ext cx="3632677" cy="531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479" y="1593549"/>
            <a:ext cx="3596201" cy="5202782"/>
          </a:xfrm>
          <a:prstGeom prst="rect">
            <a:avLst/>
          </a:prstGeom>
        </p:spPr>
      </p:pic>
      <p:sp>
        <p:nvSpPr>
          <p:cNvPr id="2" name="Title 1"/>
          <p:cNvSpPr>
            <a:spLocks noGrp="1"/>
          </p:cNvSpPr>
          <p:nvPr>
            <p:ph type="title"/>
          </p:nvPr>
        </p:nvSpPr>
        <p:spPr>
          <a:xfrm>
            <a:off x="503636" y="269776"/>
            <a:ext cx="8229600" cy="1143000"/>
          </a:xfrm>
        </p:spPr>
        <p:txBody>
          <a:bodyPr/>
          <a:lstStyle/>
          <a:p>
            <a:r>
              <a:rPr lang="en-NZ" sz="3600" b="1" dirty="0" smtClean="0">
                <a:solidFill>
                  <a:srgbClr val="FFC000"/>
                </a:solidFill>
              </a:rPr>
              <a:t>Coming soon - GAPC15, Edinburgh, Scotland, 7 -9 October, 2015</a:t>
            </a:r>
            <a:endParaRPr lang="en-NZ" sz="3600" b="1" dirty="0">
              <a:solidFill>
                <a:srgbClr val="FFC000"/>
              </a:solidFill>
            </a:endParaRPr>
          </a:p>
        </p:txBody>
      </p:sp>
      <p:sp>
        <p:nvSpPr>
          <p:cNvPr id="3" name="Content Placeholder 2"/>
          <p:cNvSpPr>
            <a:spLocks noGrp="1"/>
          </p:cNvSpPr>
          <p:nvPr>
            <p:ph sz="half" idx="1"/>
          </p:nvPr>
        </p:nvSpPr>
        <p:spPr/>
        <p:txBody>
          <a:bodyPr/>
          <a:lstStyle/>
          <a:p>
            <a:endParaRPr lang="en-NZ" dirty="0"/>
          </a:p>
        </p:txBody>
      </p:sp>
      <p:sp>
        <p:nvSpPr>
          <p:cNvPr id="5" name="Content Placeholder 4"/>
          <p:cNvSpPr>
            <a:spLocks noGrp="1"/>
          </p:cNvSpPr>
          <p:nvPr>
            <p:ph sz="half" idx="2"/>
          </p:nvPr>
        </p:nvSpPr>
        <p:spPr>
          <a:xfrm>
            <a:off x="4592044" y="2084287"/>
            <a:ext cx="4038600" cy="4525963"/>
          </a:xfrm>
        </p:spPr>
        <p:txBody>
          <a:bodyPr/>
          <a:lstStyle/>
          <a:p>
            <a:endParaRPr lang="en-NZ" dirty="0"/>
          </a:p>
        </p:txBody>
      </p:sp>
    </p:spTree>
    <p:extLst>
      <p:ext uri="{BB962C8B-B14F-4D97-AF65-F5344CB8AC3E}">
        <p14:creationId xmlns:p14="http://schemas.microsoft.com/office/powerpoint/2010/main" val="3638363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NZ" sz="3600" b="1" dirty="0">
                <a:solidFill>
                  <a:srgbClr val="FFC000"/>
                </a:solidFill>
              </a:rPr>
              <a:t>Essential to respond at global level</a:t>
            </a:r>
            <a:r>
              <a:rPr lang="en-NZ" dirty="0"/>
              <a:t/>
            </a:r>
            <a:br>
              <a:rPr lang="en-NZ" dirty="0"/>
            </a:br>
            <a:endParaRPr lang="en-NZ" dirty="0"/>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79973" y="1668604"/>
            <a:ext cx="2847553" cy="1648583"/>
          </a:xfrm>
        </p:spPr>
      </p:pic>
      <p:pic>
        <p:nvPicPr>
          <p:cNvPr id="25" name="Content Placeholder 24"/>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2627784" y="4911542"/>
            <a:ext cx="2231554" cy="1279783"/>
          </a:xfr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973" y="3330905"/>
            <a:ext cx="2319586" cy="1401886"/>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72540" y="3337125"/>
            <a:ext cx="2980043" cy="1752967"/>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15055" y="1278249"/>
            <a:ext cx="895012" cy="2058876"/>
          </a:xfrm>
          <a:prstGeom prst="rect">
            <a:avLst/>
          </a:prstGeom>
        </p:spPr>
      </p:pic>
      <p:pic>
        <p:nvPicPr>
          <p:cNvPr id="11" name="Content Placeholder 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283968" y="1184769"/>
            <a:ext cx="4807813" cy="4337424"/>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9972" y="4869160"/>
            <a:ext cx="2210677" cy="1306066"/>
          </a:xfrm>
          <a:prstGeom prst="rect">
            <a:avLst/>
          </a:prstGeom>
        </p:spPr>
      </p:pic>
    </p:spTree>
    <p:extLst>
      <p:ext uri="{BB962C8B-B14F-4D97-AF65-F5344CB8AC3E}">
        <p14:creationId xmlns:p14="http://schemas.microsoft.com/office/powerpoint/2010/main" val="3199873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600" b="1" dirty="0" smtClean="0">
                <a:solidFill>
                  <a:srgbClr val="FFC000"/>
                </a:solidFill>
              </a:rPr>
              <a:t>Social media </a:t>
            </a:r>
            <a:endParaRPr lang="en-NZ" sz="3600" b="1" dirty="0">
              <a:solidFill>
                <a:srgbClr val="FFC000"/>
              </a:solidFill>
            </a:endParaRPr>
          </a:p>
        </p:txBody>
      </p:sp>
      <p:sp>
        <p:nvSpPr>
          <p:cNvPr id="3" name="Content Placeholder 2"/>
          <p:cNvSpPr>
            <a:spLocks noGrp="1"/>
          </p:cNvSpPr>
          <p:nvPr>
            <p:ph idx="1"/>
          </p:nvPr>
        </p:nvSpPr>
        <p:spPr/>
        <p:txBody>
          <a:bodyPr/>
          <a:lstStyle/>
          <a:p>
            <a:endParaRPr lang="en-NZ"/>
          </a:p>
        </p:txBody>
      </p:sp>
      <p:pic>
        <p:nvPicPr>
          <p:cNvPr id="2050" name="Picture 2" descr="C:\Users\scasswel\AppData\Local\Microsoft\Windows\Temporary Internet Files\Content.IE5\Q120BR68\Smirnoff music ev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80728"/>
            <a:ext cx="9144000" cy="5755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757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600" b="1" dirty="0" smtClean="0">
                <a:solidFill>
                  <a:srgbClr val="FFC000"/>
                </a:solidFill>
              </a:rPr>
              <a:t>Industry influence on policy </a:t>
            </a:r>
            <a:endParaRPr lang="en-NZ" sz="3600" b="1" dirty="0">
              <a:solidFill>
                <a:srgbClr val="FFC000"/>
              </a:solidFill>
            </a:endParaRPr>
          </a:p>
        </p:txBody>
      </p:sp>
      <p:sp>
        <p:nvSpPr>
          <p:cNvPr id="3" name="Content Placeholder 2"/>
          <p:cNvSpPr>
            <a:spLocks noGrp="1"/>
          </p:cNvSpPr>
          <p:nvPr>
            <p:ph sz="half" idx="1"/>
          </p:nvPr>
        </p:nvSpPr>
        <p:spPr/>
        <p:txBody>
          <a:bodyPr/>
          <a:lstStyle/>
          <a:p>
            <a:r>
              <a:rPr lang="en-NZ" dirty="0" smtClean="0"/>
              <a:t>Producers, marketers, retailers, recipients of ‘sponsorship’ funding  </a:t>
            </a:r>
          </a:p>
          <a:p>
            <a:pPr lvl="1"/>
            <a:r>
              <a:rPr lang="en-NZ" dirty="0" smtClean="0"/>
              <a:t>Direct lobbying</a:t>
            </a:r>
          </a:p>
          <a:p>
            <a:pPr lvl="1"/>
            <a:r>
              <a:rPr lang="en-NZ" dirty="0" smtClean="0"/>
              <a:t>CSR activities </a:t>
            </a:r>
            <a:r>
              <a:rPr lang="en-NZ" dirty="0" err="1" smtClean="0"/>
              <a:t>eg</a:t>
            </a:r>
            <a:r>
              <a:rPr lang="en-NZ" dirty="0" smtClean="0"/>
              <a:t> </a:t>
            </a:r>
            <a:r>
              <a:rPr lang="en-NZ" dirty="0" err="1" smtClean="0"/>
              <a:t>Ambev</a:t>
            </a:r>
            <a:r>
              <a:rPr lang="en-NZ" dirty="0" smtClean="0"/>
              <a:t> drink driving </a:t>
            </a:r>
          </a:p>
        </p:txBody>
      </p:sp>
      <p:sp>
        <p:nvSpPr>
          <p:cNvPr id="4" name="Content Placeholder 3"/>
          <p:cNvSpPr>
            <a:spLocks noGrp="1"/>
          </p:cNvSpPr>
          <p:nvPr>
            <p:ph sz="half" idx="2"/>
          </p:nvPr>
        </p:nvSpPr>
        <p:spPr/>
        <p:txBody>
          <a:bodyPr/>
          <a:lstStyle/>
          <a:p>
            <a:r>
              <a:rPr lang="en-NZ" dirty="0" smtClean="0"/>
              <a:t>Front organisations </a:t>
            </a:r>
            <a:r>
              <a:rPr lang="en-NZ" dirty="0" err="1" smtClean="0"/>
              <a:t>eg</a:t>
            </a:r>
            <a:r>
              <a:rPr lang="en-NZ" dirty="0" smtClean="0"/>
              <a:t> ICAP</a:t>
            </a:r>
          </a:p>
          <a:p>
            <a:pPr lvl="1"/>
            <a:r>
              <a:rPr lang="en-NZ" dirty="0" smtClean="0"/>
              <a:t>Pushing for partnership</a:t>
            </a:r>
          </a:p>
          <a:p>
            <a:pPr lvl="1"/>
            <a:r>
              <a:rPr lang="en-NZ" dirty="0"/>
              <a:t>Framing </a:t>
            </a:r>
            <a:r>
              <a:rPr lang="en-NZ" dirty="0" smtClean="0"/>
              <a:t>arguments</a:t>
            </a:r>
          </a:p>
          <a:p>
            <a:pPr lvl="1"/>
            <a:r>
              <a:rPr lang="en-NZ" dirty="0"/>
              <a:t>Advising on </a:t>
            </a:r>
            <a:r>
              <a:rPr lang="en-NZ" dirty="0" smtClean="0"/>
              <a:t>policy</a:t>
            </a:r>
          </a:p>
          <a:p>
            <a:pPr lvl="1"/>
            <a:r>
              <a:rPr lang="en-NZ" dirty="0" smtClean="0"/>
              <a:t>In country positions  </a:t>
            </a:r>
            <a:endParaRPr lang="en-NZ" dirty="0"/>
          </a:p>
          <a:p>
            <a:pPr lvl="1"/>
            <a:r>
              <a:rPr lang="en-NZ" dirty="0" smtClean="0"/>
              <a:t>Funding research and infrastructure</a:t>
            </a:r>
          </a:p>
          <a:p>
            <a:pPr lvl="1"/>
            <a:r>
              <a:rPr lang="en-NZ" dirty="0" smtClean="0"/>
              <a:t>Publications</a:t>
            </a:r>
          </a:p>
        </p:txBody>
      </p:sp>
    </p:spTree>
    <p:extLst>
      <p:ext uri="{BB962C8B-B14F-4D97-AF65-F5344CB8AC3E}">
        <p14:creationId xmlns:p14="http://schemas.microsoft.com/office/powerpoint/2010/main" val="1175178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268760"/>
            <a:ext cx="6910003" cy="4623420"/>
          </a:xfrm>
          <a:prstGeom prst="rect">
            <a:avLst/>
          </a:prstGeom>
        </p:spPr>
      </p:pic>
    </p:spTree>
    <p:extLst>
      <p:ext uri="{BB962C8B-B14F-4D97-AF65-F5344CB8AC3E}">
        <p14:creationId xmlns:p14="http://schemas.microsoft.com/office/powerpoint/2010/main" val="4030671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600" b="1" dirty="0" smtClean="0">
                <a:solidFill>
                  <a:srgbClr val="FFC000"/>
                </a:solidFill>
              </a:rPr>
              <a:t>Global governance </a:t>
            </a:r>
            <a:endParaRPr lang="en-NZ" sz="3600" b="1" dirty="0">
              <a:solidFill>
                <a:srgbClr val="FFC000"/>
              </a:solidFill>
            </a:endParaRPr>
          </a:p>
        </p:txBody>
      </p:sp>
      <p:sp>
        <p:nvSpPr>
          <p:cNvPr id="3" name="Content Placeholder 2"/>
          <p:cNvSpPr>
            <a:spLocks noGrp="1"/>
          </p:cNvSpPr>
          <p:nvPr>
            <p:ph idx="1"/>
          </p:nvPr>
        </p:nvSpPr>
        <p:spPr/>
        <p:txBody>
          <a:bodyPr/>
          <a:lstStyle/>
          <a:p>
            <a:pPr marL="0" indent="0">
              <a:buNone/>
            </a:pPr>
            <a:r>
              <a:rPr lang="en-NZ" dirty="0" smtClean="0"/>
              <a:t/>
            </a:r>
            <a:br>
              <a:rPr lang="en-NZ" dirty="0" smtClean="0"/>
            </a:br>
            <a:r>
              <a:rPr lang="en-NZ" dirty="0" smtClean="0"/>
              <a:t/>
            </a:r>
            <a:br>
              <a:rPr lang="en-NZ" dirty="0" smtClean="0"/>
            </a:br>
            <a:endParaRPr lang="en-NZ" dirty="0"/>
          </a:p>
        </p:txBody>
      </p:sp>
      <p:sp>
        <p:nvSpPr>
          <p:cNvPr id="4" name="Isosceles Triangle 3"/>
          <p:cNvSpPr/>
          <p:nvPr/>
        </p:nvSpPr>
        <p:spPr>
          <a:xfrm>
            <a:off x="2915816" y="2060848"/>
            <a:ext cx="3687838" cy="2448272"/>
          </a:xfrm>
          <a:prstGeom prst="triangle">
            <a:avLst/>
          </a:prstGeom>
          <a:noFill/>
          <a:ln w="34925">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5" name="TextBox 4"/>
          <p:cNvSpPr txBox="1"/>
          <p:nvPr/>
        </p:nvSpPr>
        <p:spPr>
          <a:xfrm flipH="1">
            <a:off x="971600" y="4437112"/>
            <a:ext cx="5858365" cy="1631216"/>
          </a:xfrm>
          <a:prstGeom prst="rect">
            <a:avLst/>
          </a:prstGeom>
          <a:noFill/>
        </p:spPr>
        <p:txBody>
          <a:bodyPr wrap="square" rtlCol="0">
            <a:spAutoFit/>
          </a:bodyPr>
          <a:lstStyle/>
          <a:p>
            <a:r>
              <a:rPr lang="en-NZ" sz="2800" dirty="0" smtClean="0">
                <a:solidFill>
                  <a:schemeClr val="bg1"/>
                </a:solidFill>
              </a:rPr>
              <a:t>State sector </a:t>
            </a:r>
          </a:p>
          <a:p>
            <a:r>
              <a:rPr lang="en-NZ" dirty="0" smtClean="0">
                <a:solidFill>
                  <a:schemeClr val="bg1"/>
                </a:solidFill>
              </a:rPr>
              <a:t> intergovernmental </a:t>
            </a:r>
            <a:r>
              <a:rPr lang="en-NZ" dirty="0">
                <a:solidFill>
                  <a:schemeClr val="bg1"/>
                </a:solidFill>
              </a:rPr>
              <a:t>organisations </a:t>
            </a:r>
            <a:endParaRPr lang="en-NZ" dirty="0" smtClean="0">
              <a:solidFill>
                <a:schemeClr val="bg1"/>
              </a:solidFill>
            </a:endParaRPr>
          </a:p>
          <a:p>
            <a:endParaRPr lang="en-NZ" dirty="0" smtClean="0">
              <a:solidFill>
                <a:schemeClr val="bg1"/>
              </a:solidFill>
            </a:endParaRPr>
          </a:p>
          <a:p>
            <a:r>
              <a:rPr lang="en-NZ" dirty="0" smtClean="0">
                <a:solidFill>
                  <a:schemeClr val="bg1"/>
                </a:solidFill>
              </a:rPr>
              <a:t> national (state and federal) governments</a:t>
            </a:r>
          </a:p>
          <a:p>
            <a:r>
              <a:rPr lang="en-NZ" dirty="0" smtClean="0">
                <a:solidFill>
                  <a:schemeClr val="bg1"/>
                </a:solidFill>
              </a:rPr>
              <a:t> </a:t>
            </a:r>
          </a:p>
        </p:txBody>
      </p:sp>
      <p:sp>
        <p:nvSpPr>
          <p:cNvPr id="6" name="TextBox 5"/>
          <p:cNvSpPr txBox="1"/>
          <p:nvPr/>
        </p:nvSpPr>
        <p:spPr>
          <a:xfrm>
            <a:off x="6444208" y="4437112"/>
            <a:ext cx="2363056" cy="2339102"/>
          </a:xfrm>
          <a:prstGeom prst="rect">
            <a:avLst/>
          </a:prstGeom>
          <a:noFill/>
        </p:spPr>
        <p:txBody>
          <a:bodyPr wrap="square" rtlCol="0">
            <a:spAutoFit/>
          </a:bodyPr>
          <a:lstStyle/>
          <a:p>
            <a:r>
              <a:rPr lang="en-NZ" sz="2800" dirty="0" smtClean="0">
                <a:solidFill>
                  <a:schemeClr val="bg1"/>
                </a:solidFill>
              </a:rPr>
              <a:t>Civil Society</a:t>
            </a:r>
          </a:p>
          <a:p>
            <a:pPr lvl="1"/>
            <a:r>
              <a:rPr lang="en-NZ" dirty="0" smtClean="0">
                <a:solidFill>
                  <a:schemeClr val="bg1"/>
                </a:solidFill>
              </a:rPr>
              <a:t>NGOs</a:t>
            </a:r>
          </a:p>
          <a:p>
            <a:pPr lvl="1"/>
            <a:r>
              <a:rPr lang="en-NZ" dirty="0" smtClean="0">
                <a:solidFill>
                  <a:schemeClr val="bg1"/>
                </a:solidFill>
              </a:rPr>
              <a:t>Research</a:t>
            </a:r>
          </a:p>
          <a:p>
            <a:pPr lvl="1"/>
            <a:r>
              <a:rPr lang="en-NZ" dirty="0" smtClean="0">
                <a:solidFill>
                  <a:schemeClr val="bg1"/>
                </a:solidFill>
              </a:rPr>
              <a:t>Philanthropists</a:t>
            </a:r>
          </a:p>
          <a:p>
            <a:pPr lvl="1"/>
            <a:r>
              <a:rPr lang="en-NZ" dirty="0" smtClean="0">
                <a:solidFill>
                  <a:schemeClr val="bg1"/>
                </a:solidFill>
              </a:rPr>
              <a:t>Foundations </a:t>
            </a:r>
            <a:endParaRPr lang="en-NZ" dirty="0">
              <a:solidFill>
                <a:schemeClr val="bg1"/>
              </a:solidFill>
            </a:endParaRPr>
          </a:p>
          <a:p>
            <a:pPr lvl="1"/>
            <a:endParaRPr lang="en-NZ" sz="2800" dirty="0" smtClean="0"/>
          </a:p>
          <a:p>
            <a:endParaRPr lang="en-NZ" dirty="0"/>
          </a:p>
        </p:txBody>
      </p:sp>
      <p:sp>
        <p:nvSpPr>
          <p:cNvPr id="7" name="TextBox 6"/>
          <p:cNvSpPr txBox="1"/>
          <p:nvPr/>
        </p:nvSpPr>
        <p:spPr>
          <a:xfrm>
            <a:off x="4535488" y="1124744"/>
            <a:ext cx="4608512" cy="2339102"/>
          </a:xfrm>
          <a:prstGeom prst="rect">
            <a:avLst/>
          </a:prstGeom>
          <a:noFill/>
        </p:spPr>
        <p:txBody>
          <a:bodyPr wrap="square" rtlCol="0">
            <a:spAutoFit/>
          </a:bodyPr>
          <a:lstStyle/>
          <a:p>
            <a:r>
              <a:rPr lang="en-NZ" sz="2800" dirty="0" smtClean="0">
                <a:solidFill>
                  <a:schemeClr val="bg1"/>
                </a:solidFill>
              </a:rPr>
              <a:t>Trans-national corporations</a:t>
            </a:r>
          </a:p>
          <a:p>
            <a:pPr lvl="1"/>
            <a:r>
              <a:rPr lang="en-NZ" dirty="0" smtClean="0">
                <a:solidFill>
                  <a:schemeClr val="bg1"/>
                </a:solidFill>
              </a:rPr>
              <a:t>Front organisations</a:t>
            </a:r>
          </a:p>
          <a:p>
            <a:pPr lvl="1"/>
            <a:endParaRPr lang="en-NZ" dirty="0">
              <a:solidFill>
                <a:schemeClr val="bg1"/>
              </a:solidFill>
            </a:endParaRPr>
          </a:p>
          <a:p>
            <a:pPr lvl="1"/>
            <a:r>
              <a:rPr lang="en-NZ" dirty="0" smtClean="0">
                <a:solidFill>
                  <a:schemeClr val="bg1"/>
                </a:solidFill>
              </a:rPr>
              <a:t>Recipients of funding </a:t>
            </a:r>
          </a:p>
          <a:p>
            <a:pPr lvl="1"/>
            <a:endParaRPr lang="en-NZ" dirty="0" smtClean="0">
              <a:solidFill>
                <a:schemeClr val="bg1"/>
              </a:solidFill>
            </a:endParaRPr>
          </a:p>
          <a:p>
            <a:endParaRPr lang="en-NZ" sz="2800" dirty="0" smtClean="0"/>
          </a:p>
          <a:p>
            <a:endParaRPr lang="en-NZ" dirty="0">
              <a:solidFill>
                <a:schemeClr val="bg1"/>
              </a:solidFill>
            </a:endParaRPr>
          </a:p>
        </p:txBody>
      </p:sp>
    </p:spTree>
    <p:extLst>
      <p:ext uri="{BB962C8B-B14F-4D97-AF65-F5344CB8AC3E}">
        <p14:creationId xmlns:p14="http://schemas.microsoft.com/office/powerpoint/2010/main" val="948520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dirty="0"/>
          </a:p>
        </p:txBody>
      </p:sp>
      <p:pic>
        <p:nvPicPr>
          <p:cNvPr id="4" name="Content Placeholder 3"/>
          <p:cNvPicPr>
            <a:picLocks noGrp="1"/>
          </p:cNvPicPr>
          <p:nvPr>
            <p:ph idx="1"/>
          </p:nvPr>
        </p:nvPicPr>
        <p:blipFill>
          <a:blip r:embed="rId3" cstate="screen">
            <a:extLst>
              <a:ext uri="{28A0092B-C50C-407E-A947-70E740481C1C}">
                <a14:useLocalDpi xmlns:a14="http://schemas.microsoft.com/office/drawing/2010/main"/>
              </a:ext>
            </a:extLst>
          </a:blip>
          <a:stretch>
            <a:fillRect/>
          </a:stretch>
        </p:blipFill>
        <p:spPr>
          <a:xfrm rot="20845817">
            <a:off x="1997536" y="236597"/>
            <a:ext cx="1659923" cy="2645760"/>
          </a:xfrm>
          <a:prstGeom prst="rect">
            <a:avLst/>
          </a:prstGeom>
        </p:spPr>
      </p:pic>
      <p:pic>
        <p:nvPicPr>
          <p:cNvPr id="5" name="Picture 4"/>
          <p:cNvPicPr/>
          <p:nvPr/>
        </p:nvPicPr>
        <p:blipFill>
          <a:blip r:embed="rId4" cstate="screen">
            <a:extLst>
              <a:ext uri="{28A0092B-C50C-407E-A947-70E740481C1C}">
                <a14:useLocalDpi xmlns:a14="http://schemas.microsoft.com/office/drawing/2010/main"/>
              </a:ext>
            </a:extLst>
          </a:blip>
          <a:stretch>
            <a:fillRect/>
          </a:stretch>
        </p:blipFill>
        <p:spPr>
          <a:xfrm rot="712058">
            <a:off x="5322981" y="431721"/>
            <a:ext cx="1646215" cy="2572493"/>
          </a:xfrm>
          <a:prstGeom prst="rect">
            <a:avLst/>
          </a:prstGeom>
        </p:spPr>
      </p:pic>
      <p:pic>
        <p:nvPicPr>
          <p:cNvPr id="6" name="Picture 5"/>
          <p:cNvPicPr/>
          <p:nvPr/>
        </p:nvPicPr>
        <p:blipFill>
          <a:blip r:embed="rId5" cstate="screen">
            <a:extLst>
              <a:ext uri="{28A0092B-C50C-407E-A947-70E740481C1C}">
                <a14:useLocalDpi xmlns:a14="http://schemas.microsoft.com/office/drawing/2010/main"/>
              </a:ext>
            </a:extLst>
          </a:blip>
          <a:stretch>
            <a:fillRect/>
          </a:stretch>
        </p:blipFill>
        <p:spPr>
          <a:xfrm>
            <a:off x="3632949" y="404664"/>
            <a:ext cx="1722704" cy="2626608"/>
          </a:xfrm>
          <a:prstGeom prst="rect">
            <a:avLst/>
          </a:prstGeom>
        </p:spPr>
      </p:pic>
      <p:pic>
        <p:nvPicPr>
          <p:cNvPr id="1026" name="Picture 2" descr="H:\final Dhaka paper_Page_01.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558827">
            <a:off x="6919746" y="1064384"/>
            <a:ext cx="1626868" cy="254638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987824" y="2564904"/>
            <a:ext cx="2664296" cy="3796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522820">
            <a:off x="603027" y="952128"/>
            <a:ext cx="1652926" cy="2638013"/>
          </a:xfrm>
          <a:prstGeom prst="rect">
            <a:avLst/>
          </a:prstGeom>
        </p:spPr>
      </p:pic>
    </p:spTree>
    <p:extLst>
      <p:ext uri="{BB962C8B-B14F-4D97-AF65-F5344CB8AC3E}">
        <p14:creationId xmlns:p14="http://schemas.microsoft.com/office/powerpoint/2010/main" val="2096862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sz="half" idx="1"/>
          </p:nvPr>
        </p:nvSpPr>
        <p:spPr/>
        <p:txBody>
          <a:bodyPr/>
          <a:lstStyle/>
          <a:p>
            <a:endParaRPr lang="en-NZ" dirty="0"/>
          </a:p>
        </p:txBody>
      </p:sp>
      <p:sp>
        <p:nvSpPr>
          <p:cNvPr id="4" name="Content Placeholder 3"/>
          <p:cNvSpPr>
            <a:spLocks noGrp="1"/>
          </p:cNvSpPr>
          <p:nvPr>
            <p:ph sz="half" idx="2"/>
          </p:nvPr>
        </p:nvSpPr>
        <p:spPr>
          <a:xfrm>
            <a:off x="4572000" y="1412776"/>
            <a:ext cx="4038600" cy="4525963"/>
          </a:xfrm>
        </p:spPr>
        <p:txBody>
          <a:bodyPr/>
          <a:lstStyle/>
          <a:p>
            <a:pPr marL="0" indent="0">
              <a:buNone/>
            </a:pPr>
            <a:r>
              <a:rPr lang="en-NZ" sz="2400" dirty="0"/>
              <a:t>Article 5.3</a:t>
            </a:r>
          </a:p>
          <a:p>
            <a:r>
              <a:rPr lang="en-NZ" sz="2400" dirty="0"/>
              <a:t>In setting and implementing their public health policies with respect to tobacco </a:t>
            </a:r>
            <a:r>
              <a:rPr lang="en-NZ" sz="2400" dirty="0" smtClean="0"/>
              <a:t>control, Parties </a:t>
            </a:r>
            <a:r>
              <a:rPr lang="en-NZ" sz="2400" dirty="0"/>
              <a:t>shall act to protect these policies from commercial and other vested interests of </a:t>
            </a:r>
            <a:r>
              <a:rPr lang="en-NZ" sz="2400" dirty="0" smtClean="0"/>
              <a:t>the tobacco </a:t>
            </a:r>
            <a:r>
              <a:rPr lang="en-NZ" sz="2400" dirty="0"/>
              <a:t>industry in accordance with national law.</a:t>
            </a:r>
          </a:p>
          <a:p>
            <a:r>
              <a:rPr lang="en-NZ" dirty="0"/>
              <a:t> </a:t>
            </a:r>
          </a:p>
          <a:p>
            <a:endParaRPr lang="en-NZ" dirty="0"/>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010248" y="1628800"/>
            <a:ext cx="3190980"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582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z="3600" b="1" dirty="0" smtClean="0">
                <a:solidFill>
                  <a:srgbClr val="FFC000"/>
                </a:solidFill>
              </a:rPr>
              <a:t>UN High Level Meeting on NCDs, 2011</a:t>
            </a:r>
            <a:endParaRPr lang="en-NZ" sz="3600" b="1" dirty="0">
              <a:solidFill>
                <a:srgbClr val="FFC000"/>
              </a:solidFill>
            </a:endParaRPr>
          </a:p>
        </p:txBody>
      </p:sp>
      <p:pic>
        <p:nvPicPr>
          <p:cNvPr id="1027"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348706"/>
            <a:ext cx="403860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Content Placeholder 6"/>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648200" y="2348880"/>
            <a:ext cx="4038600" cy="3024335"/>
          </a:xfrm>
          <a:prstGeom prst="rect">
            <a:avLst/>
          </a:prstGeom>
        </p:spPr>
      </p:pic>
    </p:spTree>
    <p:extLst>
      <p:ext uri="{BB962C8B-B14F-4D97-AF65-F5344CB8AC3E}">
        <p14:creationId xmlns:p14="http://schemas.microsoft.com/office/powerpoint/2010/main" val="239540982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inding a way forward for alcohol control policy – globally and nationally&amp;quot;&quot;/&gt;&lt;property id=&quot;20307&quot; value=&quot;256&quot;/&gt;&lt;/object&gt;&lt;object type=&quot;3&quot; unique_id=&quot;10029&quot;&gt;&lt;property id=&quot;20148&quot; value=&quot;5&quot;/&gt;&lt;property id=&quot;20300&quot; value=&quot;Slide 13 - &amp;quot;Making visible and providing critique of industry subversion&amp;#x0D;&amp;#x0A;&amp;quot;&quot;/&gt;&lt;property id=&quot;20307&quot; value=&quot;257&quot;/&gt;&lt;/object&gt;&lt;object type=&quot;3&quot; unique_id=&quot;10030&quot;&gt;&lt;property id=&quot;20148&quot; value=&quot;5&quot;/&gt;&lt;property id=&quot;20300&quot; value=&quot;Slide 4 - &amp;quot;Global governance &amp;quot;&quot;/&gt;&lt;property id=&quot;20307&quot; value=&quot;258&quot;/&gt;&lt;/object&gt;&lt;object type=&quot;3&quot; unique_id=&quot;10051&quot;&gt;&lt;property id=&quot;20148&quot; value=&quot;5&quot;/&gt;&lt;property id=&quot;20300&quot; value=&quot;Slide 16 - &amp;quot;International health treaties&amp;quot;&quot;/&gt;&lt;property id=&quot;20307&quot; value=&quot;259&quot;/&gt;&lt;/object&gt;&lt;object type=&quot;3&quot; unique_id=&quot;10088&quot;&gt;&lt;property id=&quot;20148&quot; value=&quot;5&quot;/&gt;&lt;property id=&quot;20300&quot; value=&quot;Slide 14 - &amp;quot;Research &amp;quot;&quot;/&gt;&lt;property id=&quot;20307&quot; value=&quot;260&quot;/&gt;&lt;/object&gt;&lt;object type=&quot;3&quot; unique_id=&quot;10090&quot;&gt;&lt;property id=&quot;20148&quot; value=&quot;5&quot;/&gt;&lt;property id=&quot;20300&quot; value=&quot;Slide 10 - &amp;quot;NGO sector &amp;quot;&quot;/&gt;&lt;property id=&quot;20307&quot; value=&quot;261&quot;/&gt;&lt;/object&gt;&lt;object type=&quot;3&quot; unique_id=&quot;10091&quot;&gt;&lt;property id=&quot;20148&quot; value=&quot;5&quot;/&gt;&lt;property id=&quot;20300&quot; value=&quot;Slide 15 - &amp;quot;&amp;#x0D;&amp;#x0A;&amp;quot;&quot;/&gt;&lt;property id=&quot;20307&quot; value=&quot;263&quot;/&gt;&lt;/object&gt;&lt;object type=&quot;3&quot; unique_id=&quot;10205&quot;&gt;&lt;property id=&quot;20148&quot; value=&quot;5&quot;/&gt;&lt;property id=&quot;20300&quot; value=&quot;Slide 6 - &amp;quot;Intergovernmental organisations&amp;quot;&quot;/&gt;&lt;property id=&quot;20307&quot; value=&quot;265&quot;/&gt;&lt;/object&gt;&lt;object type=&quot;3&quot; unique_id=&quot;10206&quot;&gt;&lt;property id=&quot;20148&quot; value=&quot;5&quot;/&gt;&lt;property id=&quot;20300&quot; value=&quot;Slide 9 - &amp;quot;National governments  &amp;quot;&quot;/&gt;&lt;property id=&quot;20307&quot; value=&quot;266&quot;/&gt;&lt;/object&gt;&lt;object type=&quot;3&quot; unique_id=&quot;10222&quot;&gt;&lt;property id=&quot;20148&quot; value=&quot;5&quot;/&gt;&lt;property id=&quot;20300&quot; value=&quot;Slide 17&quot;/&gt;&lt;property id=&quot;20307&quot; value=&quot;268&quot;/&gt;&lt;/object&gt;&lt;object type=&quot;3&quot; unique_id=&quot;10351&quot;&gt;&lt;property id=&quot;20148&quot; value=&quot;5&quot;/&gt;&lt;property id=&quot;20300&quot; value=&quot;Slide 3 - &amp;quot;Industry influence on policy &amp;quot;&quot;/&gt;&lt;property id=&quot;20307&quot; value=&quot;270&quot;/&gt;&lt;/object&gt;&lt;object type=&quot;3&quot; unique_id=&quot;11308&quot;&gt;&lt;property id=&quot;20148&quot; value=&quot;5&quot;/&gt;&lt;property id=&quot;20300&quot; value=&quot;Slide 8&quot;/&gt;&lt;property id=&quot;20307&quot; value=&quot;271&quot;/&gt;&lt;/object&gt;&lt;object type=&quot;3&quot; unique_id=&quot;11369&quot;&gt;&lt;property id=&quot;20148&quot; value=&quot;5&quot;/&gt;&lt;property id=&quot;20300&quot; value=&quot;Slide 18&quot;/&gt;&lt;property id=&quot;20307&quot; value=&quot;272&quot;/&gt;&lt;/object&gt;&lt;object type=&quot;3&quot; unique_id=&quot;11370&quot;&gt;&lt;property id=&quot;20148&quot; value=&quot;5&quot;/&gt;&lt;property id=&quot;20300&quot; value=&quot;Slide 19 - &amp;quot;&amp;#x0D;&amp;#x0A;Disproportionate effects on vulnerable&amp;quot;&quot;/&gt;&lt;property id=&quot;20307&quot; value=&quot;273&quot;/&gt;&lt;/object&gt;&lt;object type=&quot;3&quot; unique_id=&quot;11473&quot;&gt;&lt;property id=&quot;20148&quot; value=&quot;5&quot;/&gt;&lt;property id=&quot;20300&quot; value=&quot;Slide 5 - &amp;quot;Global governance &amp;quot;&quot;/&gt;&lt;property id=&quot;20307&quot; value=&quot;276&quot;/&gt;&lt;/object&gt;&lt;object type=&quot;3&quot; unique_id=&quot;11474&quot;&gt;&lt;property id=&quot;20148&quot; value=&quot;5&quot;/&gt;&lt;property id=&quot;20300&quot; value=&quot;Slide 7&quot;/&gt;&lt;property id=&quot;20307&quot; value=&quot;274&quot;/&gt;&lt;/object&gt;&lt;object type=&quot;3&quot; unique_id=&quot;11475&quot;&gt;&lt;property id=&quot;20148&quot; value=&quot;5&quot;/&gt;&lt;property id=&quot;20300&quot; value=&quot;Slide 11&quot;/&gt;&lt;property id=&quot;20307&quot; value=&quot;275&quot;/&gt;&lt;/object&gt;&lt;object type=&quot;3&quot; unique_id=&quot;11658&quot;&gt;&lt;property id=&quot;20148&quot; value=&quot;5&quot;/&gt;&lt;property id=&quot;20300&quot; value=&quot;Slide 12&quot;/&gt;&lt;property id=&quot;20307&quot; value=&quot;277&quot;/&gt;&lt;/object&gt;&lt;object type=&quot;3&quot; unique_id=&quot;11659&quot;&gt;&lt;property id=&quot;20148&quot; value=&quot;5&quot;/&gt;&lt;property id=&quot;20300&quot; value=&quot;Slide 2 - &amp;quot;Essential to respond at global level&amp;#x0D;&amp;#x0A;&amp;quot;&quot;/&gt;&lt;property id=&quot;20307&quot; value=&quot;278&quot;/&gt;&lt;/object&gt;&lt;/object&gt;&lt;/object&gt;&lt;/database&gt;"/>
  <p:tag name="SECTOMILLISECCONVERTED" val="1"/>
</p:tagLst>
</file>

<file path=ppt/theme/theme1.xml><?xml version="1.0" encoding="utf-8"?>
<a:theme xmlns:a="http://schemas.openxmlformats.org/drawingml/2006/main" name="2012 v1 Massey-powerpoint-template-4x3-20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Background image style 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Background image style 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Background image style 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ll blue styl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All blue style 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Blue/White styl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Blue/White styl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White style 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Background image styl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Background image styl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2012 SHORE Whariki</Template>
  <TotalTime>1982</TotalTime>
  <Words>1910</Words>
  <Application>Microsoft Office PowerPoint</Application>
  <PresentationFormat>On-screen Show (4:3)</PresentationFormat>
  <Paragraphs>159</Paragraphs>
  <Slides>14</Slides>
  <Notes>13</Notes>
  <HiddenSlides>0</HiddenSlides>
  <MMClips>0</MMClips>
  <ScaleCrop>false</ScaleCrop>
  <HeadingPairs>
    <vt:vector size="4" baseType="variant">
      <vt:variant>
        <vt:lpstr>Theme</vt:lpstr>
      </vt:variant>
      <vt:variant>
        <vt:i4>12</vt:i4>
      </vt:variant>
      <vt:variant>
        <vt:lpstr>Slide Titles</vt:lpstr>
      </vt:variant>
      <vt:variant>
        <vt:i4>14</vt:i4>
      </vt:variant>
    </vt:vector>
  </HeadingPairs>
  <TitlesOfParts>
    <vt:vector size="26" baseType="lpstr">
      <vt:lpstr>2012 v1 Massey-powerpoint-template-4x3-2012</vt:lpstr>
      <vt:lpstr>Custom Design</vt:lpstr>
      <vt:lpstr>All blue style 2</vt:lpstr>
      <vt:lpstr>All blue style 3</vt:lpstr>
      <vt:lpstr>Blue/White style 1</vt:lpstr>
      <vt:lpstr>Blue/White style 2</vt:lpstr>
      <vt:lpstr>Blue/White style 3</vt:lpstr>
      <vt:lpstr>Background image style 1</vt:lpstr>
      <vt:lpstr>Background image style 2</vt:lpstr>
      <vt:lpstr>Background image style 3</vt:lpstr>
      <vt:lpstr>Background image style 4</vt:lpstr>
      <vt:lpstr>Background image style 5</vt:lpstr>
      <vt:lpstr>Finding a way forward for alcohol control policy – globally and nationally</vt:lpstr>
      <vt:lpstr>Essential to respond at global level </vt:lpstr>
      <vt:lpstr>Social media </vt:lpstr>
      <vt:lpstr>Industry influence on policy </vt:lpstr>
      <vt:lpstr>PowerPoint Presentation</vt:lpstr>
      <vt:lpstr>Global governance </vt:lpstr>
      <vt:lpstr>PowerPoint Presentation</vt:lpstr>
      <vt:lpstr>PowerPoint Presentation</vt:lpstr>
      <vt:lpstr>UN High Level Meeting on NCDs, 2011</vt:lpstr>
      <vt:lpstr>– “ICAP has been recognized by the United Nations Economic and Social Council (UN ECOSOC) as a non-governmental organization in Special Consultative Status”</vt:lpstr>
      <vt:lpstr>National governments  </vt:lpstr>
      <vt:lpstr>National  policy development </vt:lpstr>
      <vt:lpstr>Research </vt:lpstr>
      <vt:lpstr>Coming soon - GAPC15, Edinburgh, Scotland, 7 -9 October, 2015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Finding a way forward for alcohol control policy – globally and nationally</dc:title>
  <dc:creator>Sally Casswell</dc:creator>
  <cp:lastModifiedBy>Casswell, Sally</cp:lastModifiedBy>
  <cp:revision>103</cp:revision>
  <cp:lastPrinted>2014-05-10T05:32:47Z</cp:lastPrinted>
  <dcterms:created xsi:type="dcterms:W3CDTF">2014-04-30T01:57:50Z</dcterms:created>
  <dcterms:modified xsi:type="dcterms:W3CDTF">2014-05-16T10:40:46Z</dcterms:modified>
</cp:coreProperties>
</file>