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2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8" r:id="rId3"/>
    <p:sldId id="259" r:id="rId4"/>
    <p:sldId id="260" r:id="rId5"/>
    <p:sldId id="261" r:id="rId6"/>
    <p:sldId id="262" r:id="rId7"/>
    <p:sldId id="290" r:id="rId8"/>
    <p:sldId id="296" r:id="rId9"/>
    <p:sldId id="297" r:id="rId10"/>
    <p:sldId id="264" r:id="rId11"/>
    <p:sldId id="269" r:id="rId12"/>
    <p:sldId id="294" r:id="rId13"/>
    <p:sldId id="263" r:id="rId14"/>
    <p:sldId id="301" r:id="rId15"/>
    <p:sldId id="298" r:id="rId16"/>
    <p:sldId id="302" r:id="rId17"/>
    <p:sldId id="293" r:id="rId18"/>
    <p:sldId id="304" r:id="rId19"/>
    <p:sldId id="288" r:id="rId20"/>
    <p:sldId id="273" r:id="rId21"/>
    <p:sldId id="303" r:id="rId22"/>
    <p:sldId id="305" r:id="rId23"/>
    <p:sldId id="278" r:id="rId24"/>
    <p:sldId id="289" r:id="rId25"/>
    <p:sldId id="299" r:id="rId26"/>
    <p:sldId id="306" r:id="rId27"/>
    <p:sldId id="282" r:id="rId2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2" autoAdjust="0"/>
    <p:restoredTop sz="79715" autoAdjust="0"/>
  </p:normalViewPr>
  <p:slideViewPr>
    <p:cSldViewPr>
      <p:cViewPr>
        <p:scale>
          <a:sx n="86" d="100"/>
          <a:sy n="86" d="100"/>
        </p:scale>
        <p:origin x="-912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err="1" smtClean="0"/>
              <a:t>Abuso</a:t>
            </a:r>
            <a:r>
              <a:rPr lang="en-US" dirty="0" smtClean="0"/>
              <a:t> e </a:t>
            </a:r>
            <a:r>
              <a:rPr lang="en-US" dirty="0" err="1" smtClean="0"/>
              <a:t>dependência</a:t>
            </a:r>
            <a:r>
              <a:rPr lang="en-US" baseline="0" dirty="0" smtClean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álcool</a:t>
            </a:r>
            <a:r>
              <a:rPr lang="en-US" dirty="0" smtClean="0"/>
              <a:t> no </a:t>
            </a:r>
            <a:r>
              <a:rPr lang="en-US" dirty="0" err="1" smtClean="0"/>
              <a:t>Brasil</a:t>
            </a:r>
            <a:r>
              <a:rPr lang="en-US" dirty="0" smtClean="0"/>
              <a:t> (18-24 </a:t>
            </a:r>
            <a:r>
              <a:rPr lang="en-US" dirty="0" err="1" smtClean="0"/>
              <a:t>anos</a:t>
            </a:r>
            <a:r>
              <a:rPr lang="en-US" dirty="0" smtClean="0"/>
              <a:t>)</a:t>
            </a:r>
            <a:endParaRPr lang="en-US" dirty="0"/>
          </a:p>
        </c:rich>
      </c:tx>
      <c:layout/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Uso prejudicial de álcool</c:v>
                </c:pt>
              </c:strCache>
            </c:strRef>
          </c:tx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Plan1!$A$2:$A$5</c:f>
              <c:numCache>
                <c:formatCode>General</c:formatCode>
                <c:ptCount val="4"/>
              </c:numCache>
            </c:numRef>
          </c:cat>
          <c:val>
            <c:numRef>
              <c:f>Plan1!$B$2:$B$5</c:f>
              <c:numCache>
                <c:formatCode>0.00%</c:formatCode>
                <c:ptCount val="4"/>
                <c:pt idx="0">
                  <c:v>0.21800000000000005</c:v>
                </c:pt>
                <c:pt idx="1">
                  <c:v>0.78200000000000003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75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855467835184287"/>
          <c:y val="0.31796919535017043"/>
          <c:w val="0.63798774381037404"/>
          <c:h val="0.5130504823363795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7"/>
          <c:dLbls>
            <c:dLbl>
              <c:idx val="0"/>
              <c:delete val="1"/>
            </c:dLbl>
            <c:dLbl>
              <c:idx val="1"/>
              <c:layout>
                <c:manualLayout>
                  <c:x val="-0.16450150196647401"/>
                  <c:y val="5.704025296283354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55%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>
                    <a:latin typeface="Calibri"/>
                    <a:cs typeface="Calibri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Sheet1!$A$3</c:f>
              <c:strCache>
                <c:ptCount val="1"/>
                <c:pt idx="0">
                  <c:v>Experimentou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view3D>
      <c:rotX val="75"/>
      <c:rotY val="172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  <a:contourClr>
                <a:srgbClr val="000000"/>
              </a:contourClr>
            </a:sp3d>
          </c:spPr>
          <c:explosion val="25"/>
          <c:dPt>
            <c:idx val="0"/>
            <c:bubble3D val="0"/>
            <c:explosion val="0"/>
            <c:spPr>
              <a:solidFill>
                <a:schemeClr val="tx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  <a:contourClr>
                  <a:srgbClr val="000000"/>
                </a:contourClr>
              </a:sp3d>
            </c:spPr>
          </c:dPt>
          <c:dPt>
            <c:idx val="1"/>
            <c:bubble3D val="0"/>
            <c:explosion val="15"/>
            <c:spPr>
              <a:solidFill>
                <a:schemeClr val="accent6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  <a:contourClr>
                  <a:srgbClr val="000000"/>
                </a:contourClr>
              </a:sp3d>
            </c:spPr>
          </c:dPt>
          <c:cat>
            <c:strRef>
              <c:f>Sheet1!$A$3</c:f>
              <c:strCache>
                <c:ptCount val="1"/>
                <c:pt idx="0">
                  <c:v>Experimentou Maconha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1038572155502634"/>
          <c:y val="0.201739067083506"/>
          <c:w val="0.56638133349886655"/>
          <c:h val="0.5483951965469560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explosion val="25"/>
          <c:dPt>
            <c:idx val="0"/>
            <c:bubble3D val="0"/>
            <c:explosion val="12"/>
          </c:dPt>
          <c:dLbls>
            <c:dLbl>
              <c:idx val="0"/>
              <c:layout>
                <c:manualLayout>
                  <c:x val="-0.19065368813912001"/>
                  <c:y val="-1.5513804560853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5633602696712905E-2"/>
                  <c:y val="-0.116434861831669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0277633288148466E-2"/>
                  <c:y val="-8.6811931765830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2250053202809096E-2"/>
                  <c:y val="-6.9599499917893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7823162729658904E-3"/>
                  <c:y val="-1.92148129921260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Cerveja</c:v>
                </c:pt>
                <c:pt idx="1">
                  <c:v>Vinho</c:v>
                </c:pt>
                <c:pt idx="2">
                  <c:v>Bebidas Ice</c:v>
                </c:pt>
                <c:pt idx="3">
                  <c:v>Cachaça</c:v>
                </c:pt>
                <c:pt idx="4">
                  <c:v>Outros Destilados</c:v>
                </c:pt>
                <c:pt idx="5">
                  <c:v>Cocktail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57</c:v>
                </c:pt>
                <c:pt idx="1">
                  <c:v>6</c:v>
                </c:pt>
                <c:pt idx="2">
                  <c:v>8</c:v>
                </c:pt>
                <c:pt idx="3">
                  <c:v>6</c:v>
                </c:pt>
                <c:pt idx="4">
                  <c:v>19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5651304116340812E-2"/>
          <c:y val="0.75944593582967956"/>
          <c:w val="0.77104386534586955"/>
          <c:h val="0.21581488235155513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64648620396815E-2"/>
          <c:y val="0"/>
          <c:w val="0.91784925629913627"/>
          <c:h val="0.9009315036203240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explosion val="25"/>
          <c:dPt>
            <c:idx val="0"/>
            <c:bubble3D val="0"/>
            <c:explosion val="11"/>
          </c:dPt>
          <c:dLbls>
            <c:dLbl>
              <c:idx val="2"/>
              <c:layout>
                <c:manualLayout>
                  <c:x val="6.7707038367075909E-2"/>
                  <c:y val="-3.02493438320210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712101744375972E-2"/>
                  <c:y val="1.41141537082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7823162729658904E-3"/>
                  <c:y val="-1.92148129921260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Cerveja</c:v>
                </c:pt>
                <c:pt idx="1">
                  <c:v>Vinho</c:v>
                </c:pt>
                <c:pt idx="2">
                  <c:v>Bebidas Ice</c:v>
                </c:pt>
                <c:pt idx="3">
                  <c:v>Cachaça</c:v>
                </c:pt>
                <c:pt idx="4">
                  <c:v>Outros Destilados</c:v>
                </c:pt>
                <c:pt idx="5">
                  <c:v>Cocktail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56</c:v>
                </c:pt>
                <c:pt idx="1">
                  <c:v>13</c:v>
                </c:pt>
                <c:pt idx="2">
                  <c:v>11</c:v>
                </c:pt>
                <c:pt idx="3">
                  <c:v>5</c:v>
                </c:pt>
                <c:pt idx="4">
                  <c:v>9</c:v>
                </c:pt>
                <c:pt idx="5">
                  <c:v>3</c:v>
                </c:pt>
                <c:pt idx="6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scene3d>
      <a:camera prst="orthographicFront"/>
      <a:lightRig rig="threePt" dir="t"/>
    </a:scene3d>
    <a:sp3d prstMaterial="metal"/>
  </c:spPr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B3C51-69F4-4FE2-AB1C-F16AD95A2FC4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3C1AE-000F-40A4-96A1-1DABAD476C4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34312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D593D-D1B8-47EB-A6EF-B2715C304884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2AA6C-2058-42BF-A4DE-6DB1A5D9E04A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6584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16408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6847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33945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29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898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9433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8495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6053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2662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7634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942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7922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8270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5820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650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2AA6C-2058-42BF-A4DE-6DB1A5D9E04A}" type="slidenum">
              <a:rPr lang="pt-BR" smtClean="0"/>
              <a:pPr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4883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49FA832-B894-4A8F-885E-8FD5AE4A6353}" type="datetimeFigureOut">
              <a:rPr lang="pt-BR" smtClean="0"/>
              <a:pPr/>
              <a:t>15/05/2014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E037E1C-9170-4923-9C29-792DFC05ED8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3" r:id="rId1"/>
    <p:sldLayoutId id="2147484394" r:id="rId2"/>
    <p:sldLayoutId id="2147484395" r:id="rId3"/>
    <p:sldLayoutId id="2147484396" r:id="rId4"/>
    <p:sldLayoutId id="2147484397" r:id="rId5"/>
    <p:sldLayoutId id="2147484398" r:id="rId6"/>
    <p:sldLayoutId id="2147484399" r:id="rId7"/>
    <p:sldLayoutId id="2147484400" r:id="rId8"/>
    <p:sldLayoutId id="2147484401" r:id="rId9"/>
    <p:sldLayoutId id="2147484402" r:id="rId10"/>
    <p:sldLayoutId id="21474844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39824" y="620688"/>
            <a:ext cx="7848600" cy="1927225"/>
          </a:xfrm>
        </p:spPr>
        <p:txBody>
          <a:bodyPr/>
          <a:lstStyle/>
          <a:p>
            <a:pPr algn="ctr"/>
            <a:r>
              <a:rPr lang="en-US" sz="2400" dirty="0" err="1" smtClean="0">
                <a:latin typeface="+mn-lt"/>
              </a:rPr>
              <a:t>Relações</a:t>
            </a:r>
            <a:r>
              <a:rPr lang="en-US" sz="2400" dirty="0" smtClean="0">
                <a:latin typeface="+mn-lt"/>
              </a:rPr>
              <a:t> de </a:t>
            </a:r>
            <a:r>
              <a:rPr lang="en-US" sz="2400" dirty="0" err="1" smtClean="0">
                <a:latin typeface="+mn-lt"/>
              </a:rPr>
              <a:t>interesse</a:t>
            </a:r>
            <a:r>
              <a:rPr lang="en-US" sz="2400" dirty="0" smtClean="0">
                <a:latin typeface="+mn-lt"/>
              </a:rPr>
              <a:t> entre  </a:t>
            </a:r>
            <a:r>
              <a:rPr lang="en-US" sz="2400" dirty="0" err="1" smtClean="0">
                <a:latin typeface="+mn-lt"/>
              </a:rPr>
              <a:t>atléticas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e a </a:t>
            </a:r>
            <a:r>
              <a:rPr lang="en-US" sz="2400" dirty="0" err="1" smtClean="0">
                <a:latin typeface="+mn-lt"/>
              </a:rPr>
              <a:t>indústria</a:t>
            </a:r>
            <a:r>
              <a:rPr lang="en-US" sz="2400" dirty="0" smtClean="0">
                <a:latin typeface="+mn-lt"/>
              </a:rPr>
              <a:t> de </a:t>
            </a:r>
            <a:r>
              <a:rPr lang="en-US" sz="2400" dirty="0" err="1" smtClean="0">
                <a:latin typeface="+mn-lt"/>
              </a:rPr>
              <a:t>bebidas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alcoólicas</a:t>
            </a:r>
            <a:endParaRPr lang="pt-BR" sz="2400" dirty="0">
              <a:latin typeface="+mn-lt"/>
            </a:endParaRPr>
          </a:p>
        </p:txBody>
      </p:sp>
      <p:pic>
        <p:nvPicPr>
          <p:cNvPr id="7" name="Picture 2" descr="http://3.bp.blogspot.com/-WuQYAwTJtu8/TzewvqgwltI/AAAAAAAAKEw/dr5TkOk2ZlY/s1600/brasil_2525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44" y="3645024"/>
            <a:ext cx="1052792" cy="104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ítulo 2"/>
          <p:cNvSpPr txBox="1">
            <a:spLocks/>
          </p:cNvSpPr>
          <p:nvPr/>
        </p:nvSpPr>
        <p:spPr>
          <a:xfrm>
            <a:off x="1987624" y="3649216"/>
            <a:ext cx="6400800" cy="25160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000" dirty="0" err="1" smtClean="0"/>
              <a:t>Ilana</a:t>
            </a:r>
            <a:r>
              <a:rPr lang="pt-BR" sz="2000" dirty="0" smtClean="0"/>
              <a:t> </a:t>
            </a:r>
            <a:r>
              <a:rPr lang="pt-BR" sz="2000" dirty="0" err="1" smtClean="0"/>
              <a:t>Pinsky</a:t>
            </a:r>
            <a:endParaRPr lang="pt-BR" sz="2000" dirty="0" smtClean="0"/>
          </a:p>
          <a:p>
            <a:pPr algn="r"/>
            <a:r>
              <a:rPr lang="pt-BR" sz="2000" dirty="0" smtClean="0"/>
              <a:t>Ana Regina Noto</a:t>
            </a:r>
          </a:p>
          <a:p>
            <a:pPr algn="r"/>
            <a:r>
              <a:rPr lang="pt-BR" sz="2000" dirty="0" smtClean="0"/>
              <a:t>Maria Carolina Moraes</a:t>
            </a:r>
          </a:p>
          <a:p>
            <a:pPr algn="r"/>
            <a:r>
              <a:rPr lang="pt-BR" sz="2000" dirty="0" smtClean="0"/>
              <a:t>Danilo Locatelli</a:t>
            </a:r>
          </a:p>
          <a:p>
            <a:pPr algn="r"/>
            <a:r>
              <a:rPr lang="pt-BR" sz="2000" dirty="0" smtClean="0"/>
              <a:t>André Bedendo</a:t>
            </a:r>
          </a:p>
          <a:p>
            <a:pPr algn="r"/>
            <a:r>
              <a:rPr lang="pt-BR" sz="2000" dirty="0" smtClean="0"/>
              <a:t>Elaine Santos</a:t>
            </a:r>
          </a:p>
          <a:p>
            <a:pPr algn="r"/>
            <a:r>
              <a:rPr lang="pt-BR" sz="2000" dirty="0" smtClean="0"/>
              <a:t>Mayra Machado</a:t>
            </a:r>
            <a:endParaRPr lang="pt-BR" sz="2000" dirty="0"/>
          </a:p>
        </p:txBody>
      </p:sp>
      <p:pic>
        <p:nvPicPr>
          <p:cNvPr id="10" name="Imagem 6" descr="logo FAPESP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21" y="4907260"/>
            <a:ext cx="1584055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ixaDeTexto 10"/>
          <p:cNvSpPr txBox="1"/>
          <p:nvPr/>
        </p:nvSpPr>
        <p:spPr>
          <a:xfrm>
            <a:off x="539553" y="5301208"/>
            <a:ext cx="2592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/>
              <a:t>Project no: </a:t>
            </a:r>
            <a:r>
              <a:rPr lang="pt-BR" sz="1600" dirty="0"/>
              <a:t>2011/18963-4</a:t>
            </a:r>
          </a:p>
        </p:txBody>
      </p:sp>
    </p:spTree>
    <p:extLst>
      <p:ext uri="{BB962C8B-B14F-4D97-AF65-F5344CB8AC3E}">
        <p14:creationId xmlns:p14="http://schemas.microsoft.com/office/powerpoint/2010/main" val="343007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Atléticas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Atléticas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organizações</a:t>
            </a:r>
            <a:r>
              <a:rPr lang="en-US" dirty="0" smtClean="0"/>
              <a:t> </a:t>
            </a:r>
            <a:r>
              <a:rPr lang="en-US" dirty="0" err="1" smtClean="0"/>
              <a:t>universitárias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promovem</a:t>
            </a:r>
            <a:r>
              <a:rPr lang="en-US" dirty="0" smtClean="0"/>
              <a:t> </a:t>
            </a:r>
            <a:r>
              <a:rPr lang="en-US" dirty="0" err="1" smtClean="0"/>
              <a:t>esportes</a:t>
            </a:r>
            <a:r>
              <a:rPr lang="en-US" dirty="0" smtClean="0"/>
              <a:t>. E </a:t>
            </a:r>
            <a:r>
              <a:rPr lang="en-US" dirty="0" err="1" smtClean="0"/>
              <a:t>integração</a:t>
            </a:r>
            <a:r>
              <a:rPr lang="en-US" dirty="0" smtClean="0"/>
              <a:t>.</a:t>
            </a:r>
            <a:endParaRPr lang="pt-BR" dirty="0"/>
          </a:p>
        </p:txBody>
      </p:sp>
      <p:pic>
        <p:nvPicPr>
          <p:cNvPr id="6148" name="Picture 4" descr="http://pauloreporter.com.br/wp-content/uploads/2013/04/Inscri%C3%A7%C3%A3o-para-os-Jogos-Universit%C3%A1rios-Cidade-de-Manaus-%C3%A9-prorrogado-at%C3%A9-dia-2418-04-2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3456384" cy="222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4.bp.blogspot.com/-a6t4LHvfD5M/UXr0B9damtI/AAAAAAAAAF8/iK7NYW6_pWg/s1600/maring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3432707" cy="221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25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Atividades das Atléticas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Eventos esportivos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dentro e fora da universidade</a:t>
            </a:r>
          </a:p>
          <a:p>
            <a:r>
              <a:rPr lang="pt-BR" dirty="0" smtClean="0"/>
              <a:t>Eventos de integração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</a:t>
            </a:r>
            <a:r>
              <a:rPr lang="pt-BR" dirty="0" err="1" smtClean="0"/>
              <a:t>happy-hours</a:t>
            </a:r>
            <a:endParaRPr lang="pt-BR" dirty="0" smtClean="0"/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festas</a:t>
            </a:r>
          </a:p>
          <a:p>
            <a:r>
              <a:rPr lang="pt-BR" dirty="0" smtClean="0"/>
              <a:t>Festas associados a eventos esportivos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“mega eventos” (milhares de participantes), organizados por grupos de atléticas.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	- </a:t>
            </a:r>
            <a:r>
              <a:rPr lang="pt-BR" i="1" dirty="0" err="1" smtClean="0"/>
              <a:t>Economíadas</a:t>
            </a:r>
            <a:endParaRPr lang="pt-BR" dirty="0" smtClean="0"/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	- </a:t>
            </a:r>
            <a:r>
              <a:rPr lang="pt-BR" i="1" dirty="0" err="1" smtClean="0"/>
              <a:t>Intermed</a:t>
            </a:r>
            <a:endParaRPr lang="pt-BR" i="1" dirty="0" smtClean="0"/>
          </a:p>
          <a:p>
            <a:pPr marL="0" indent="0">
              <a:buNone/>
            </a:pPr>
            <a:r>
              <a:rPr lang="pt-BR" i="1" dirty="0" smtClean="0"/>
              <a:t>		- Jogos jurídicos</a:t>
            </a:r>
            <a:endParaRPr lang="pt-BR" dirty="0" smtClean="0"/>
          </a:p>
        </p:txBody>
      </p:sp>
      <p:pic>
        <p:nvPicPr>
          <p:cNvPr id="10" name="Picture 12" descr="asset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633" y="939140"/>
            <a:ext cx="1985219" cy="19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99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75456"/>
            <a:ext cx="9252520" cy="784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Objetivo  e Métodos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Investigar</a:t>
            </a:r>
            <a:r>
              <a:rPr lang="en-US" dirty="0" smtClean="0"/>
              <a:t> a </a:t>
            </a:r>
            <a:r>
              <a:rPr lang="en-US" dirty="0" err="1" smtClean="0"/>
              <a:t>existência</a:t>
            </a:r>
            <a:r>
              <a:rPr lang="en-US" dirty="0" smtClean="0"/>
              <a:t> e </a:t>
            </a:r>
            <a:r>
              <a:rPr lang="en-US" dirty="0" err="1" smtClean="0"/>
              <a:t>escopo</a:t>
            </a:r>
            <a:r>
              <a:rPr lang="en-US" dirty="0" smtClean="0"/>
              <a:t> de </a:t>
            </a:r>
            <a:r>
              <a:rPr lang="en-US" dirty="0" err="1" smtClean="0"/>
              <a:t>acordos</a:t>
            </a:r>
            <a:r>
              <a:rPr lang="en-US" dirty="0" smtClean="0"/>
              <a:t> entre a </a:t>
            </a:r>
            <a:r>
              <a:rPr lang="en-US" dirty="0" err="1" smtClean="0"/>
              <a:t>indústria</a:t>
            </a:r>
            <a:r>
              <a:rPr lang="en-US" dirty="0" smtClean="0"/>
              <a:t> de </a:t>
            </a:r>
            <a:r>
              <a:rPr lang="en-US" dirty="0" err="1" smtClean="0"/>
              <a:t>bebidas</a:t>
            </a:r>
            <a:r>
              <a:rPr lang="en-US" dirty="0" smtClean="0"/>
              <a:t> </a:t>
            </a:r>
            <a:r>
              <a:rPr lang="en-US" dirty="0" err="1" smtClean="0"/>
              <a:t>alcoólicas</a:t>
            </a:r>
            <a:r>
              <a:rPr lang="en-US" dirty="0" smtClean="0"/>
              <a:t> e </a:t>
            </a:r>
            <a:r>
              <a:rPr lang="en-US" dirty="0" err="1" smtClean="0"/>
              <a:t>entidades</a:t>
            </a:r>
            <a:r>
              <a:rPr lang="en-US" dirty="0" smtClean="0"/>
              <a:t> </a:t>
            </a:r>
            <a:r>
              <a:rPr lang="en-US" dirty="0" err="1" smtClean="0"/>
              <a:t>esportivas</a:t>
            </a:r>
            <a:r>
              <a:rPr lang="en-US" dirty="0" smtClean="0"/>
              <a:t> </a:t>
            </a:r>
            <a:r>
              <a:rPr lang="en-US" dirty="0" err="1" smtClean="0"/>
              <a:t>universitárias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cidade</a:t>
            </a:r>
            <a:r>
              <a:rPr lang="en-US" dirty="0" smtClean="0"/>
              <a:t> de São Paulo.</a:t>
            </a:r>
          </a:p>
          <a:p>
            <a:pPr>
              <a:buNone/>
            </a:pPr>
            <a:endParaRPr lang="en-US" dirty="0" smtClean="0"/>
          </a:p>
          <a:p>
            <a:r>
              <a:rPr lang="pt-BR" dirty="0" smtClean="0"/>
              <a:t>Entrevistas semi-estruturadas</a:t>
            </a:r>
          </a:p>
          <a:p>
            <a:r>
              <a:rPr lang="pt-BR" dirty="0" smtClean="0"/>
              <a:t>Diretoria  (média: 24 anos)</a:t>
            </a:r>
          </a:p>
          <a:p>
            <a:r>
              <a:rPr lang="pt-BR" dirty="0" smtClean="0"/>
              <a:t>Pesquisa com todo o universo da cidade de São Paulo</a:t>
            </a:r>
          </a:p>
          <a:p>
            <a:pPr>
              <a:buNone/>
            </a:pPr>
            <a:endParaRPr lang="pt-BR" dirty="0" smtClean="0"/>
          </a:p>
          <a:p>
            <a:r>
              <a:rPr lang="pt-BR" dirty="0" smtClean="0"/>
              <a:t>Encontrou-se 60 e pesquisamos 58 (2 recusas)</a:t>
            </a:r>
          </a:p>
          <a:p>
            <a:pPr marL="0" indent="0">
              <a:buNone/>
            </a:pPr>
            <a:r>
              <a:rPr lang="pt-BR" dirty="0" smtClean="0"/>
              <a:t>	- Atual apresentação: amostra de </a:t>
            </a:r>
            <a:r>
              <a:rPr lang="pt-BR" b="1" dirty="0" smtClean="0"/>
              <a:t>44</a:t>
            </a:r>
          </a:p>
          <a:p>
            <a:pPr marL="0" indent="0">
              <a:buNone/>
            </a:pPr>
            <a:r>
              <a:rPr lang="pt-BR" b="1" dirty="0" smtClean="0"/>
              <a:t>	</a:t>
            </a:r>
            <a:r>
              <a:rPr lang="pt-BR" dirty="0" smtClean="0"/>
              <a:t>- período: 2º. Semestre/2013 – maio/2014</a:t>
            </a:r>
            <a:endParaRPr lang="pt-BR" b="1" dirty="0" smtClean="0"/>
          </a:p>
          <a:p>
            <a:pPr marL="0" indent="0">
              <a:buNone/>
            </a:pPr>
            <a:endParaRPr lang="pt-BR" b="1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2873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Resultados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sz="2800" dirty="0" smtClean="0"/>
              <a:t>3 cervejeiras (</a:t>
            </a:r>
            <a:r>
              <a:rPr lang="pt-BR" sz="2800" dirty="0" err="1" smtClean="0"/>
              <a:t>Ambev</a:t>
            </a:r>
            <a:r>
              <a:rPr lang="pt-BR" sz="2800" dirty="0" smtClean="0"/>
              <a:t>, Brasil </a:t>
            </a:r>
            <a:r>
              <a:rPr lang="pt-BR" sz="2800" dirty="0" err="1" smtClean="0"/>
              <a:t>Kirin</a:t>
            </a:r>
            <a:r>
              <a:rPr lang="pt-BR" sz="2800" dirty="0" smtClean="0"/>
              <a:t> e Petrópolis)</a:t>
            </a:r>
          </a:p>
          <a:p>
            <a:pPr>
              <a:buNone/>
            </a:pPr>
            <a:r>
              <a:rPr lang="pt-BR" sz="2800" dirty="0" smtClean="0"/>
              <a:t>3 marcas de cerveja (Skol, Devassa, </a:t>
            </a:r>
            <a:r>
              <a:rPr lang="pt-BR" sz="2800" dirty="0" err="1" smtClean="0"/>
              <a:t>Itaipava</a:t>
            </a:r>
            <a:r>
              <a:rPr lang="pt-BR" sz="2800" dirty="0" smtClean="0"/>
              <a:t>)</a:t>
            </a:r>
          </a:p>
          <a:p>
            <a:pPr>
              <a:buNone/>
            </a:pPr>
            <a:r>
              <a:rPr lang="pt-BR" sz="2800" dirty="0" smtClean="0"/>
              <a:t>3 agências de marketing jovem</a:t>
            </a:r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r>
              <a:rPr lang="pt-BR" dirty="0" smtClean="0"/>
              <a:t>“ produtores de inteligência sobre o universo jovem no país: hábitos, atitudes, tendências, preferências, influências, contexto, mídias, meios, linguagem – o que for relevante acerca do jovem, nos interessa e serve como matéria-prima fundamental para o desenvolvimento de estratégias e projetos”.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2449" y="692696"/>
            <a:ext cx="11073161" cy="705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906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pt-BR" dirty="0" smtClean="0"/>
              <a:t>Onde investir?		Sopa...</a:t>
            </a:r>
            <a:endParaRPr lang="pt-BR" dirty="0"/>
          </a:p>
        </p:txBody>
      </p:sp>
      <p:sp>
        <p:nvSpPr>
          <p:cNvPr id="4" name="Seta para a direita 3"/>
          <p:cNvSpPr/>
          <p:nvPr/>
        </p:nvSpPr>
        <p:spPr>
          <a:xfrm>
            <a:off x="-225637" y="419983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eta para a direita 4"/>
          <p:cNvSpPr/>
          <p:nvPr/>
        </p:nvSpPr>
        <p:spPr>
          <a:xfrm>
            <a:off x="-225637" y="479715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No mel.... (por que investir?)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t-BR" dirty="0" smtClean="0"/>
              <a:t>atua </a:t>
            </a:r>
            <a:r>
              <a:rPr lang="pt-BR" dirty="0"/>
              <a:t>no meio </a:t>
            </a:r>
            <a:r>
              <a:rPr lang="pt-BR" dirty="0" smtClean="0"/>
              <a:t>acadêmico;</a:t>
            </a:r>
            <a:endParaRPr lang="pt-BR" dirty="0"/>
          </a:p>
          <a:p>
            <a:r>
              <a:rPr lang="pt-BR" dirty="0" smtClean="0"/>
              <a:t>tem </a:t>
            </a:r>
            <a:r>
              <a:rPr lang="pt-BR" dirty="0"/>
              <a:t>atuação esportiva e </a:t>
            </a:r>
            <a:r>
              <a:rPr lang="pt-BR" dirty="0" smtClean="0"/>
              <a:t>social;</a:t>
            </a:r>
            <a:endParaRPr lang="pt-BR" dirty="0"/>
          </a:p>
          <a:p>
            <a:r>
              <a:rPr lang="pt-BR" dirty="0" smtClean="0"/>
              <a:t>prima </a:t>
            </a:r>
            <a:r>
              <a:rPr lang="pt-BR" dirty="0"/>
              <a:t>pela qualidade de </a:t>
            </a:r>
            <a:r>
              <a:rPr lang="pt-BR" dirty="0" smtClean="0"/>
              <a:t>vida;</a:t>
            </a:r>
            <a:endParaRPr lang="pt-BR" dirty="0"/>
          </a:p>
          <a:p>
            <a:r>
              <a:rPr lang="pt-BR" dirty="0" smtClean="0"/>
              <a:t>acredita </a:t>
            </a:r>
            <a:r>
              <a:rPr lang="pt-BR" dirty="0"/>
              <a:t>que a </a:t>
            </a:r>
            <a:r>
              <a:rPr lang="pt-BR" dirty="0" smtClean="0"/>
              <a:t>prática </a:t>
            </a:r>
            <a:r>
              <a:rPr lang="pt-BR" dirty="0"/>
              <a:t>de esportes afasta os jovens das </a:t>
            </a:r>
            <a:r>
              <a:rPr lang="pt-BR" dirty="0" smtClean="0"/>
              <a:t>drogas;</a:t>
            </a:r>
            <a:endParaRPr lang="pt-BR" dirty="0"/>
          </a:p>
          <a:p>
            <a:r>
              <a:rPr lang="pt-BR" b="1" dirty="0" smtClean="0"/>
              <a:t>mobiliza </a:t>
            </a:r>
            <a:r>
              <a:rPr lang="pt-BR" b="1" dirty="0"/>
              <a:t>jovens entre 17 e 30 </a:t>
            </a:r>
            <a:r>
              <a:rPr lang="pt-BR" b="1" dirty="0" smtClean="0"/>
              <a:t>anos;</a:t>
            </a:r>
            <a:endParaRPr lang="pt-BR" b="1" dirty="0"/>
          </a:p>
          <a:p>
            <a:r>
              <a:rPr lang="pt-BR" b="1" dirty="0"/>
              <a:t>O público atingido pela </a:t>
            </a:r>
            <a:r>
              <a:rPr lang="pt-BR" b="1" dirty="0" smtClean="0"/>
              <a:t>atlética representa </a:t>
            </a:r>
            <a:r>
              <a:rPr lang="pt-BR" b="1" dirty="0"/>
              <a:t>um nicho de consumidores de uma gama de produtos e serviços (eletrônicos, calçados, vestuário, automobilístico, informática, alimentícios, artigos esportivos, lazer, cultura, comunicação e muitos outros</a:t>
            </a:r>
            <a:r>
              <a:rPr lang="pt-BR" b="1" dirty="0" smtClean="0"/>
              <a:t>);</a:t>
            </a:r>
            <a:endParaRPr lang="pt-BR" b="1" dirty="0"/>
          </a:p>
          <a:p>
            <a:r>
              <a:rPr lang="pt-BR" b="1" dirty="0"/>
              <a:t>O público da </a:t>
            </a:r>
            <a:r>
              <a:rPr lang="pt-BR" b="1" dirty="0" smtClean="0"/>
              <a:t>atlética é </a:t>
            </a:r>
            <a:r>
              <a:rPr lang="pt-BR" b="1" dirty="0"/>
              <a:t>um público alvo de inúmeras campanhas de propaganda, marketing e </a:t>
            </a:r>
            <a:r>
              <a:rPr lang="pt-BR" b="1" dirty="0" smtClean="0"/>
              <a:t>merchandising;</a:t>
            </a:r>
            <a:endParaRPr lang="pt-BR" b="1" dirty="0"/>
          </a:p>
          <a:p>
            <a:r>
              <a:rPr lang="pt-BR" b="1" dirty="0"/>
              <a:t>Esse público dá grande retorno para a divulgação, ampliação e consolidação de produtos, serviços e marcas no </a:t>
            </a:r>
            <a:r>
              <a:rPr lang="pt-BR" b="1" dirty="0" smtClean="0"/>
              <a:t>mercado;</a:t>
            </a:r>
            <a:endParaRPr lang="pt-BR" b="1" dirty="0"/>
          </a:p>
          <a:p>
            <a:r>
              <a:rPr lang="pt-BR" dirty="0"/>
              <a:t>Há associação com valores construtivos e positivos, ligados à prática de esportes, saúde, união, superação, solidariedade e confraternização.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01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lipse 3"/>
          <p:cNvSpPr/>
          <p:nvPr/>
        </p:nvSpPr>
        <p:spPr>
          <a:xfrm>
            <a:off x="2663788" y="2389735"/>
            <a:ext cx="3384376" cy="215850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3635896" y="3195133"/>
            <a:ext cx="144016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Atléticas</a:t>
            </a:r>
            <a:endParaRPr lang="pt-BR" sz="2400" b="1" dirty="0"/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pt-BR" dirty="0" smtClean="0"/>
              <a:t>Resultados - </a:t>
            </a:r>
            <a:r>
              <a:rPr lang="pt-BR" sz="3200" dirty="0" smtClean="0"/>
              <a:t>Manutenção financeira</a:t>
            </a:r>
            <a:endParaRPr lang="pt-BR" sz="3200" dirty="0"/>
          </a:p>
        </p:txBody>
      </p:sp>
      <p:sp>
        <p:nvSpPr>
          <p:cNvPr id="9" name="Elipse 8"/>
          <p:cNvSpPr/>
          <p:nvPr/>
        </p:nvSpPr>
        <p:spPr>
          <a:xfrm>
            <a:off x="565406" y="1556792"/>
            <a:ext cx="2098382" cy="107838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695728" y="1865152"/>
            <a:ext cx="1947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Universidade</a:t>
            </a:r>
          </a:p>
          <a:p>
            <a:pPr algn="ctr"/>
            <a:r>
              <a:rPr lang="pt-BR" sz="2400" b="1" dirty="0" smtClean="0"/>
              <a:t>(2)</a:t>
            </a:r>
            <a:endParaRPr lang="pt-BR" sz="2400" b="1" dirty="0"/>
          </a:p>
        </p:txBody>
      </p:sp>
      <p:sp>
        <p:nvSpPr>
          <p:cNvPr id="11" name="Elipse 10"/>
          <p:cNvSpPr/>
          <p:nvPr/>
        </p:nvSpPr>
        <p:spPr>
          <a:xfrm>
            <a:off x="214282" y="3857628"/>
            <a:ext cx="2098382" cy="17145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285720" y="4143380"/>
            <a:ext cx="18377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Associados e </a:t>
            </a:r>
            <a:r>
              <a:rPr lang="pt-BR" sz="2400" b="1" dirty="0" err="1" smtClean="0"/>
              <a:t>souvenirs</a:t>
            </a:r>
            <a:endParaRPr lang="pt-BR" sz="2400" b="1" dirty="0" smtClean="0"/>
          </a:p>
          <a:p>
            <a:pPr algn="ctr"/>
            <a:r>
              <a:rPr lang="pt-BR" sz="2000" b="1" dirty="0" smtClean="0"/>
              <a:t>(12) – 27%</a:t>
            </a:r>
            <a:endParaRPr lang="pt-BR" sz="2000" b="1" dirty="0"/>
          </a:p>
        </p:txBody>
      </p:sp>
      <p:sp>
        <p:nvSpPr>
          <p:cNvPr id="13" name="Elipse 12"/>
          <p:cNvSpPr/>
          <p:nvPr/>
        </p:nvSpPr>
        <p:spPr>
          <a:xfrm>
            <a:off x="3143240" y="5286388"/>
            <a:ext cx="2098382" cy="1078387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3071802" y="5572140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/>
              <a:t>Cervejeiras</a:t>
            </a:r>
            <a:endParaRPr lang="pt-BR" sz="2000" b="1" dirty="0"/>
          </a:p>
        </p:txBody>
      </p:sp>
      <p:sp>
        <p:nvSpPr>
          <p:cNvPr id="15" name="Elipse 14"/>
          <p:cNvSpPr/>
          <p:nvPr/>
        </p:nvSpPr>
        <p:spPr>
          <a:xfrm>
            <a:off x="6619559" y="1742887"/>
            <a:ext cx="2098382" cy="10783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6749882" y="2051247"/>
            <a:ext cx="1837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Eventos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20" name="Seta para a direita 19"/>
          <p:cNvSpPr/>
          <p:nvPr/>
        </p:nvSpPr>
        <p:spPr>
          <a:xfrm rot="16000583">
            <a:off x="3987290" y="4687326"/>
            <a:ext cx="494302" cy="3600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Seta para a direita 20"/>
          <p:cNvSpPr/>
          <p:nvPr/>
        </p:nvSpPr>
        <p:spPr>
          <a:xfrm rot="3061737">
            <a:off x="2416636" y="2407432"/>
            <a:ext cx="494302" cy="3600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Seta para a direita 21"/>
          <p:cNvSpPr/>
          <p:nvPr/>
        </p:nvSpPr>
        <p:spPr>
          <a:xfrm rot="19082031">
            <a:off x="2225510" y="3801582"/>
            <a:ext cx="472574" cy="34421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Seta para a direita 22"/>
          <p:cNvSpPr/>
          <p:nvPr/>
        </p:nvSpPr>
        <p:spPr>
          <a:xfrm rot="8747805">
            <a:off x="5835554" y="2222557"/>
            <a:ext cx="825074" cy="93691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7" name="Conector de seta reta 26"/>
          <p:cNvCxnSpPr/>
          <p:nvPr/>
        </p:nvCxnSpPr>
        <p:spPr>
          <a:xfrm rot="5400000" flipH="1" flipV="1">
            <a:off x="5322099" y="3321843"/>
            <a:ext cx="2071702" cy="20002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/>
          <p:cNvSpPr txBox="1"/>
          <p:nvPr/>
        </p:nvSpPr>
        <p:spPr>
          <a:xfrm>
            <a:off x="2873204" y="4867346"/>
            <a:ext cx="12875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2000" b="1" dirty="0" smtClean="0"/>
              <a:t>(28) – 63%</a:t>
            </a:r>
            <a:endParaRPr lang="pt-BR" sz="2000" b="1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6342899" y="4233772"/>
            <a:ext cx="1295547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2000" b="1" dirty="0" smtClean="0"/>
              <a:t>(38) – 86%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222588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990600"/>
          </a:xfrm>
        </p:spPr>
        <p:txBody>
          <a:bodyPr/>
          <a:lstStyle/>
          <a:p>
            <a:r>
              <a:rPr lang="pt-BR" dirty="0">
                <a:solidFill>
                  <a:schemeClr val="tx1"/>
                </a:solidFill>
              </a:rPr>
              <a:t>Contrato</a:t>
            </a:r>
            <a:r>
              <a:rPr lang="pt-BR" dirty="0"/>
              <a:t> – benefícios para as Atléticas</a:t>
            </a:r>
          </a:p>
        </p:txBody>
      </p:sp>
      <p:sp>
        <p:nvSpPr>
          <p:cNvPr id="4" name="Espaço Reservado para Conteúdo 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- Compra de cerveja a preços promocionais;</a:t>
            </a:r>
          </a:p>
          <a:p>
            <a:pPr marL="342900" indent="-342900" algn="ctr">
              <a:buFontTx/>
              <a:buChar char="-"/>
            </a:pPr>
            <a:r>
              <a:rPr lang="pt-BR" sz="2400" b="1" dirty="0" smtClean="0"/>
              <a:t>Material para os eventos (cadeiras, mesas, tendas, etc.);</a:t>
            </a:r>
          </a:p>
          <a:p>
            <a:pPr marL="342900" indent="-342900" algn="ctr">
              <a:buFontTx/>
              <a:buChar char="-"/>
            </a:pPr>
            <a:r>
              <a:rPr lang="pt-BR" sz="2400" b="1" dirty="0" smtClean="0"/>
              <a:t>Brindes (camisetas, freezers, canecas, televisões, etc.);</a:t>
            </a:r>
          </a:p>
          <a:p>
            <a:pPr marL="342900" indent="-342900" algn="ctr">
              <a:buFontTx/>
              <a:buChar char="-"/>
            </a:pPr>
            <a:r>
              <a:rPr lang="pt-BR" sz="2400" b="1" dirty="0" smtClean="0"/>
              <a:t>Organização e estrutura, promoção e marketing dos eventos;</a:t>
            </a:r>
          </a:p>
          <a:p>
            <a:pPr marL="342900" indent="-342900" algn="ctr">
              <a:buFontTx/>
              <a:buChar char="-"/>
            </a:pPr>
            <a:r>
              <a:rPr lang="pt-BR" sz="2400" b="1" dirty="0" smtClean="0"/>
              <a:t>Transporte dos produtos para os eventos;</a:t>
            </a:r>
          </a:p>
          <a:p>
            <a:pPr marL="342900" indent="-342900" algn="ctr">
              <a:buFontTx/>
              <a:buChar char="-"/>
            </a:pPr>
            <a:r>
              <a:rPr lang="pt-BR" sz="2400" b="1" dirty="0" smtClean="0"/>
              <a:t>Pagamento de “cota” pela exclusividade, equivalente ao volume comprado por ano pela atlética.</a:t>
            </a:r>
          </a:p>
          <a:p>
            <a:pPr marL="342900" indent="-342900" algn="ctr">
              <a:buFontTx/>
              <a:buChar char="-"/>
            </a:pPr>
            <a:r>
              <a:rPr lang="pt-BR" sz="2400" b="1" dirty="0" smtClean="0"/>
              <a:t>Aporte financeiro quando alcançam/ultrapassam meta de venda de cerveja</a:t>
            </a:r>
            <a:endParaRPr lang="pt-BR" sz="2400" dirty="0"/>
          </a:p>
        </p:txBody>
      </p:sp>
      <p:pic>
        <p:nvPicPr>
          <p:cNvPr id="9" name="Picture 15" descr="asset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4" y="5013176"/>
            <a:ext cx="2529357" cy="189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6" descr="asset-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809" y="4997743"/>
            <a:ext cx="2320390" cy="1743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35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Contrato – </a:t>
            </a:r>
            <a:r>
              <a:rPr lang="pt-BR" dirty="0" smtClean="0"/>
              <a:t>benefícios para as cervejeiras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BR" dirty="0" smtClean="0"/>
              <a:t>	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572468"/>
            <a:ext cx="7776864" cy="44935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- Exclusividade com uma marca de cerveja</a:t>
            </a:r>
            <a:r>
              <a:rPr lang="pt-BR" dirty="0" smtClean="0"/>
              <a:t>;</a:t>
            </a:r>
          </a:p>
          <a:p>
            <a:r>
              <a:rPr lang="pt-BR" dirty="0" smtClean="0"/>
              <a:t>- </a:t>
            </a:r>
            <a:r>
              <a:rPr lang="pt-BR" sz="2400" dirty="0" smtClean="0"/>
              <a:t>Venda de uma quantidade mínima</a:t>
            </a:r>
            <a:r>
              <a:rPr lang="pt-BR" dirty="0" smtClean="0"/>
              <a:t>;</a:t>
            </a:r>
          </a:p>
          <a:p>
            <a:r>
              <a:rPr lang="pt-BR" dirty="0" smtClean="0"/>
              <a:t>- </a:t>
            </a:r>
            <a:r>
              <a:rPr lang="pt-BR" sz="2400" dirty="0" smtClean="0"/>
              <a:t>Promoção </a:t>
            </a:r>
            <a:r>
              <a:rPr lang="pt-BR" sz="2400" dirty="0"/>
              <a:t>da marca nos eventos (e dentro da própria Atlética</a:t>
            </a:r>
            <a:r>
              <a:rPr lang="pt-BR" sz="2400" dirty="0" smtClean="0"/>
              <a:t>):</a:t>
            </a:r>
            <a:endParaRPr lang="pt-BR" sz="2400" dirty="0"/>
          </a:p>
          <a:p>
            <a:r>
              <a:rPr lang="pt-BR" dirty="0" smtClean="0"/>
              <a:t> </a:t>
            </a:r>
            <a:r>
              <a:rPr lang="pt-BR" dirty="0"/>
              <a:t>Entrega de material de divulgação/</a:t>
            </a:r>
            <a:r>
              <a:rPr lang="pt-BR" dirty="0" err="1"/>
              <a:t>sampling</a:t>
            </a:r>
            <a:r>
              <a:rPr lang="pt-BR" dirty="0"/>
              <a:t> no momento da compra do </a:t>
            </a:r>
            <a:r>
              <a:rPr lang="pt-BR" dirty="0" smtClean="0"/>
              <a:t>pacote; </a:t>
            </a:r>
            <a:r>
              <a:rPr lang="pt-BR" dirty="0"/>
              <a:t>• Colocação de banners nos sites dos eventos e pontos de venda • Colocação de banners e materiais de torcida (</a:t>
            </a:r>
            <a:r>
              <a:rPr lang="pt-BR" dirty="0" err="1"/>
              <a:t>bexigões</a:t>
            </a:r>
            <a:r>
              <a:rPr lang="pt-BR" dirty="0"/>
              <a:t>, </a:t>
            </a:r>
            <a:r>
              <a:rPr lang="pt-BR" dirty="0" err="1"/>
              <a:t>batecos</a:t>
            </a:r>
            <a:r>
              <a:rPr lang="pt-BR" dirty="0"/>
              <a:t> </a:t>
            </a:r>
            <a:r>
              <a:rPr lang="pt-BR" dirty="0" err="1"/>
              <a:t>etc</a:t>
            </a:r>
            <a:r>
              <a:rPr lang="pt-BR" dirty="0"/>
              <a:t>) nos ginásios • Colocação de logotipos em cartazes de divulgação • Colocação de logotipos na camiseta oficial das torcidas • Distribuição de </a:t>
            </a:r>
            <a:r>
              <a:rPr lang="pt-BR" dirty="0" err="1"/>
              <a:t>sampling</a:t>
            </a:r>
            <a:r>
              <a:rPr lang="pt-BR" dirty="0"/>
              <a:t>/</a:t>
            </a:r>
            <a:r>
              <a:rPr lang="pt-BR" dirty="0" err="1"/>
              <a:t>flyers</a:t>
            </a:r>
            <a:r>
              <a:rPr lang="pt-BR" dirty="0"/>
              <a:t> nas torcidas • Acesso ao mailing das Atléticas </a:t>
            </a:r>
            <a:r>
              <a:rPr lang="pt-BR" dirty="0" smtClean="0"/>
              <a:t> </a:t>
            </a:r>
            <a:r>
              <a:rPr lang="pt-BR" dirty="0"/>
              <a:t>• Ações no dia do embarque nos locais de concentração dos alunos para a viagem • Ações nos intervalos dos jogos • Ações no entorno das praças esportivas, onde as torcidas se reúnem e se integram • Disputa de Torneios Alternativos (de truco, peteca </a:t>
            </a:r>
            <a:r>
              <a:rPr lang="pt-BR" dirty="0" err="1"/>
              <a:t>etc</a:t>
            </a:r>
            <a:r>
              <a:rPr lang="pt-BR" dirty="0"/>
              <a:t>) • Ações na Festa de </a:t>
            </a:r>
            <a:r>
              <a:rPr lang="pt-BR" dirty="0" smtClean="0"/>
              <a:t>Premiação</a:t>
            </a:r>
            <a:endParaRPr lang="pt-BR" dirty="0"/>
          </a:p>
          <a:p>
            <a:pPr marL="457200" indent="-457200">
              <a:buFontTx/>
              <a:buChar char="-"/>
            </a:pPr>
            <a:endParaRPr lang="pt-BR" sz="2800" dirty="0" smtClean="0"/>
          </a:p>
        </p:txBody>
      </p:sp>
    </p:spTree>
    <p:extLst>
      <p:ext uri="{BB962C8B-B14F-4D97-AF65-F5344CB8AC3E}">
        <p14:creationId xmlns:p14="http://schemas.microsoft.com/office/powerpoint/2010/main" val="266758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uol.com/2013/01/11/11jan2013---atacante-alexandre-pato-veste-a-camisa-do-corinthians-antes-da-sua-primeira-entrevista-coletiva-como-jogador-do-time-1357917014138_956x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462" y="4419180"/>
            <a:ext cx="3637041" cy="190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latasfc.files.wordpress.com/2013/01/brahma_santos_2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743" y="1764105"/>
            <a:ext cx="1930738" cy="195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inteligemcia.com.br/wp-content/uploads/2013/07/Santos-Brahm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2860834" cy="190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agenciabmdesign.files.wordpress.com/2010/07/1179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380" y="441657"/>
            <a:ext cx="3149335" cy="212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5292080" y="6341258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/>
              <a:t>Press </a:t>
            </a:r>
            <a:r>
              <a:rPr lang="pt-BR" sz="2000" dirty="0" err="1" smtClean="0"/>
              <a:t>conference</a:t>
            </a:r>
            <a:r>
              <a:rPr lang="pt-BR" sz="2000" dirty="0" smtClean="0"/>
              <a:t> </a:t>
            </a:r>
            <a:r>
              <a:rPr lang="pt-BR" sz="2000" dirty="0" err="1" smtClean="0"/>
              <a:t>of</a:t>
            </a:r>
            <a:r>
              <a:rPr lang="pt-BR" sz="2000" dirty="0" smtClean="0"/>
              <a:t> a soccer </a:t>
            </a:r>
            <a:r>
              <a:rPr lang="pt-BR" sz="2000" dirty="0" err="1" smtClean="0"/>
              <a:t>team</a:t>
            </a:r>
            <a:endParaRPr lang="pt-BR" sz="20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323529" y="2416621"/>
            <a:ext cx="2592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err="1" smtClean="0"/>
              <a:t>Image</a:t>
            </a:r>
            <a:r>
              <a:rPr lang="pt-BR" sz="2000" dirty="0" smtClean="0"/>
              <a:t> </a:t>
            </a:r>
            <a:r>
              <a:rPr lang="pt-BR" sz="2000" dirty="0" err="1" smtClean="0"/>
              <a:t>associating</a:t>
            </a:r>
            <a:r>
              <a:rPr lang="pt-BR" sz="2000" dirty="0" smtClean="0"/>
              <a:t> Pelé </a:t>
            </a:r>
            <a:r>
              <a:rPr lang="pt-BR" sz="2000" dirty="0" err="1" smtClean="0"/>
              <a:t>and</a:t>
            </a:r>
            <a:r>
              <a:rPr lang="pt-BR" sz="2000" dirty="0" smtClean="0"/>
              <a:t> Brahma </a:t>
            </a:r>
            <a:r>
              <a:rPr lang="pt-BR" sz="2000" dirty="0" err="1" smtClean="0"/>
              <a:t>beer</a:t>
            </a:r>
            <a:endParaRPr lang="pt-BR" sz="20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-1145" y="6237312"/>
            <a:ext cx="3925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err="1" smtClean="0"/>
              <a:t>Beer</a:t>
            </a:r>
            <a:r>
              <a:rPr lang="pt-BR" sz="2000" dirty="0" smtClean="0"/>
              <a:t> </a:t>
            </a:r>
            <a:r>
              <a:rPr lang="pt-BR" sz="2000" dirty="0" err="1" smtClean="0"/>
              <a:t>advertisement</a:t>
            </a:r>
            <a:r>
              <a:rPr lang="pt-BR" sz="2000" dirty="0" smtClean="0"/>
              <a:t> </a:t>
            </a:r>
            <a:r>
              <a:rPr lang="pt-BR" sz="2000" dirty="0" err="1" smtClean="0"/>
              <a:t>during</a:t>
            </a:r>
            <a:endParaRPr lang="pt-BR" sz="2000" dirty="0" smtClean="0"/>
          </a:p>
          <a:p>
            <a:pPr algn="ctr"/>
            <a:r>
              <a:rPr lang="pt-BR" sz="2000" dirty="0" smtClean="0"/>
              <a:t>a soccer game</a:t>
            </a:r>
            <a:endParaRPr lang="pt-BR" sz="2000" dirty="0"/>
          </a:p>
        </p:txBody>
      </p:sp>
      <p:sp>
        <p:nvSpPr>
          <p:cNvPr id="3" name="Elipse 2"/>
          <p:cNvSpPr/>
          <p:nvPr/>
        </p:nvSpPr>
        <p:spPr>
          <a:xfrm>
            <a:off x="7020272" y="4869160"/>
            <a:ext cx="864096" cy="57606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\</a:t>
            </a:r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3095199" y="3708321"/>
            <a:ext cx="2772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/>
              <a:t>A </a:t>
            </a:r>
            <a:r>
              <a:rPr lang="pt-BR" sz="2000" dirty="0" err="1" smtClean="0"/>
              <a:t>beer</a:t>
            </a:r>
            <a:r>
              <a:rPr lang="pt-BR" sz="2000" dirty="0" smtClean="0"/>
              <a:t> </a:t>
            </a:r>
            <a:r>
              <a:rPr lang="pt-BR" sz="2000" dirty="0" err="1" smtClean="0"/>
              <a:t>with</a:t>
            </a:r>
            <a:r>
              <a:rPr lang="pt-BR" sz="2000" dirty="0" smtClean="0"/>
              <a:t> </a:t>
            </a:r>
            <a:r>
              <a:rPr lang="pt-BR" sz="2000" dirty="0" err="1" smtClean="0"/>
              <a:t>the</a:t>
            </a:r>
            <a:r>
              <a:rPr lang="pt-BR" sz="2000" dirty="0" smtClean="0"/>
              <a:t> </a:t>
            </a:r>
            <a:r>
              <a:rPr lang="pt-BR" sz="2000" dirty="0" err="1" smtClean="0"/>
              <a:t>symbol</a:t>
            </a:r>
            <a:r>
              <a:rPr lang="pt-BR" sz="2000" dirty="0" smtClean="0"/>
              <a:t> </a:t>
            </a:r>
            <a:r>
              <a:rPr lang="pt-BR" sz="2000" dirty="0" err="1" smtClean="0"/>
              <a:t>of</a:t>
            </a:r>
            <a:r>
              <a:rPr lang="pt-BR" sz="2000" dirty="0" smtClean="0"/>
              <a:t> a soccer </a:t>
            </a:r>
            <a:r>
              <a:rPr lang="pt-BR" sz="2000" dirty="0" err="1" smtClean="0"/>
              <a:t>team</a:t>
            </a:r>
            <a:endParaRPr lang="pt-BR" sz="2000" dirty="0"/>
          </a:p>
        </p:txBody>
      </p:sp>
      <p:pic>
        <p:nvPicPr>
          <p:cNvPr id="4" name="Picture 2" descr="http://s04.video.glbimg.com/x240/17111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16" y="4092125"/>
            <a:ext cx="2860248" cy="214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lipse 14"/>
          <p:cNvSpPr/>
          <p:nvPr/>
        </p:nvSpPr>
        <p:spPr>
          <a:xfrm>
            <a:off x="226584" y="4437112"/>
            <a:ext cx="1064381" cy="43204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1259632" y="3140968"/>
            <a:ext cx="6282489" cy="92333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5400" dirty="0" err="1" smtClean="0">
                <a:solidFill>
                  <a:schemeClr val="bg1"/>
                </a:solidFill>
              </a:rPr>
              <a:t>two</a:t>
            </a:r>
            <a:r>
              <a:rPr lang="pt-BR" sz="5400" dirty="0" smtClean="0">
                <a:solidFill>
                  <a:schemeClr val="bg1"/>
                </a:solidFill>
              </a:rPr>
              <a:t> </a:t>
            </a:r>
            <a:r>
              <a:rPr lang="pt-BR" sz="5400" dirty="0" err="1" smtClean="0">
                <a:solidFill>
                  <a:schemeClr val="bg1"/>
                </a:solidFill>
              </a:rPr>
              <a:t>national</a:t>
            </a:r>
            <a:r>
              <a:rPr lang="pt-BR" sz="5400" dirty="0" smtClean="0">
                <a:solidFill>
                  <a:schemeClr val="bg1"/>
                </a:solidFill>
              </a:rPr>
              <a:t> </a:t>
            </a:r>
            <a:r>
              <a:rPr lang="pt-BR" sz="5400" dirty="0" err="1" smtClean="0">
                <a:solidFill>
                  <a:schemeClr val="bg1"/>
                </a:solidFill>
              </a:rPr>
              <a:t>passions</a:t>
            </a:r>
            <a:endParaRPr lang="pt-BR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36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dirty="0" smtClean="0"/>
              <a:t>Outros resultados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M</a:t>
            </a:r>
            <a:r>
              <a:rPr lang="pt-BR" dirty="0" smtClean="0"/>
              <a:t>apeamento </a:t>
            </a:r>
            <a:r>
              <a:rPr lang="pt-BR" dirty="0"/>
              <a:t>dos principais pontos de </a:t>
            </a:r>
            <a:r>
              <a:rPr lang="pt-BR" dirty="0" smtClean="0"/>
              <a:t>venda - bares </a:t>
            </a:r>
            <a:r>
              <a:rPr lang="pt-BR" dirty="0"/>
              <a:t>mais </a:t>
            </a:r>
            <a:r>
              <a:rPr lang="pt-BR" dirty="0" smtClean="0"/>
              <a:t>frequentados </a:t>
            </a:r>
            <a:r>
              <a:rPr lang="pt-BR" dirty="0"/>
              <a:t>no entorno das </a:t>
            </a:r>
            <a:r>
              <a:rPr lang="pt-BR" dirty="0" smtClean="0"/>
              <a:t>universidades (promoções</a:t>
            </a:r>
            <a:r>
              <a:rPr lang="pt-BR" dirty="0"/>
              <a:t>, ativações e </a:t>
            </a:r>
            <a:r>
              <a:rPr lang="pt-BR" dirty="0" smtClean="0"/>
              <a:t>vendas) ;</a:t>
            </a:r>
          </a:p>
          <a:p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contratos</a:t>
            </a:r>
            <a:r>
              <a:rPr lang="en-US" dirty="0" smtClean="0"/>
              <a:t> </a:t>
            </a:r>
            <a:r>
              <a:rPr lang="en-US" dirty="0" err="1" smtClean="0"/>
              <a:t>possibilitam</a:t>
            </a:r>
            <a:r>
              <a:rPr lang="en-US" dirty="0" smtClean="0"/>
              <a:t> a </a:t>
            </a:r>
            <a:r>
              <a:rPr lang="en-US" dirty="0" err="1" smtClean="0"/>
              <a:t>ocorrência</a:t>
            </a:r>
            <a:r>
              <a:rPr lang="en-US" dirty="0" smtClean="0"/>
              <a:t> de </a:t>
            </a:r>
            <a:r>
              <a:rPr lang="en-US" dirty="0" err="1" smtClean="0"/>
              <a:t>eventos</a:t>
            </a:r>
            <a:r>
              <a:rPr lang="en-US" dirty="0" smtClean="0"/>
              <a:t> open-bar para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estudantes</a:t>
            </a:r>
            <a:r>
              <a:rPr lang="en-US" dirty="0" smtClean="0"/>
              <a:t> (82% das </a:t>
            </a:r>
            <a:r>
              <a:rPr lang="en-US" dirty="0" err="1" smtClean="0"/>
              <a:t>atléticas</a:t>
            </a:r>
            <a:r>
              <a:rPr lang="en-US" dirty="0" smtClean="0"/>
              <a:t>);</a:t>
            </a:r>
          </a:p>
          <a:p>
            <a:r>
              <a:rPr lang="en-US" dirty="0" smtClean="0"/>
              <a:t>Open-bar: o </a:t>
            </a:r>
            <a:r>
              <a:rPr lang="en-US" dirty="0" err="1" smtClean="0"/>
              <a:t>estudante</a:t>
            </a:r>
            <a:r>
              <a:rPr lang="en-US" dirty="0" smtClean="0"/>
              <a:t> </a:t>
            </a:r>
            <a:r>
              <a:rPr lang="en-US" dirty="0" err="1" smtClean="0"/>
              <a:t>paga</a:t>
            </a:r>
            <a:r>
              <a:rPr lang="en-US" dirty="0" smtClean="0"/>
              <a:t> a entrada e </a:t>
            </a:r>
            <a:r>
              <a:rPr lang="en-US" dirty="0" err="1" smtClean="0"/>
              <a:t>bebe</a:t>
            </a:r>
            <a:r>
              <a:rPr lang="en-US" dirty="0" smtClean="0"/>
              <a:t>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quiser</a:t>
            </a:r>
            <a:r>
              <a:rPr lang="en-US" dirty="0" smtClean="0"/>
              <a:t>. 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venda</a:t>
            </a:r>
            <a:r>
              <a:rPr lang="en-US" dirty="0" smtClean="0"/>
              <a:t> de </a:t>
            </a:r>
            <a:r>
              <a:rPr lang="en-US" dirty="0" err="1" smtClean="0"/>
              <a:t>cerveja</a:t>
            </a:r>
            <a:r>
              <a:rPr lang="en-US" dirty="0" smtClean="0"/>
              <a:t> </a:t>
            </a:r>
            <a:r>
              <a:rPr lang="en-US" dirty="0" err="1" smtClean="0"/>
              <a:t>ocorre</a:t>
            </a:r>
            <a:r>
              <a:rPr lang="en-US" dirty="0" smtClean="0"/>
              <a:t> </a:t>
            </a:r>
            <a:r>
              <a:rPr lang="en-US" dirty="0" err="1" smtClean="0"/>
              <a:t>também</a:t>
            </a:r>
            <a:r>
              <a:rPr lang="en-US" dirty="0" smtClean="0"/>
              <a:t>, </a:t>
            </a:r>
            <a:r>
              <a:rPr lang="en-US" dirty="0" err="1" smtClean="0"/>
              <a:t>muitas</a:t>
            </a:r>
            <a:r>
              <a:rPr lang="en-US" dirty="0" smtClean="0"/>
              <a:t> </a:t>
            </a:r>
            <a:r>
              <a:rPr lang="en-US" dirty="0" err="1" smtClean="0"/>
              <a:t>vezes</a:t>
            </a:r>
            <a:r>
              <a:rPr lang="en-US" dirty="0" smtClean="0"/>
              <a:t>,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sede</a:t>
            </a:r>
            <a:r>
              <a:rPr lang="en-US" dirty="0" smtClean="0"/>
              <a:t> das </a:t>
            </a:r>
            <a:r>
              <a:rPr lang="en-US" dirty="0" err="1" smtClean="0"/>
              <a:t>atléticas</a:t>
            </a:r>
            <a:r>
              <a:rPr lang="en-US" dirty="0" smtClean="0"/>
              <a:t>, </a:t>
            </a:r>
            <a:r>
              <a:rPr lang="en-US" dirty="0" err="1" smtClean="0"/>
              <a:t>também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preços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baratos</a:t>
            </a:r>
            <a:r>
              <a:rPr lang="en-US" dirty="0" smtClean="0"/>
              <a:t>.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157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259" y="-171400"/>
            <a:ext cx="10341859" cy="66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12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4" descr="http://sedentletica.files.wordpress.com/2010/09/fly-jia-londrina-frente-op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756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89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Percepção de risco e cuidados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50%</a:t>
            </a:r>
            <a:r>
              <a:rPr lang="en-US" dirty="0" smtClean="0"/>
              <a:t> </a:t>
            </a:r>
            <a:r>
              <a:rPr lang="en-US" dirty="0" err="1" smtClean="0"/>
              <a:t>admitiram</a:t>
            </a:r>
            <a:r>
              <a:rPr lang="en-US" dirty="0" smtClean="0"/>
              <a:t> </a:t>
            </a:r>
            <a:r>
              <a:rPr lang="en-US" dirty="0" err="1" smtClean="0"/>
              <a:t>nunca</a:t>
            </a:r>
            <a:r>
              <a:rPr lang="en-US" dirty="0" smtClean="0"/>
              <a:t> </a:t>
            </a:r>
            <a:r>
              <a:rPr lang="en-US" dirty="0" err="1" smtClean="0"/>
              <a:t>ter</a:t>
            </a:r>
            <a:r>
              <a:rPr lang="en-US" dirty="0" smtClean="0"/>
              <a:t> </a:t>
            </a:r>
            <a:r>
              <a:rPr lang="en-US" dirty="0" err="1" smtClean="0"/>
              <a:t>pensado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riscos</a:t>
            </a:r>
            <a:r>
              <a:rPr lang="en-US" dirty="0" smtClean="0"/>
              <a:t> do </a:t>
            </a:r>
            <a:r>
              <a:rPr lang="en-US" dirty="0" err="1" smtClean="0"/>
              <a:t>consumo</a:t>
            </a:r>
            <a:r>
              <a:rPr lang="en-US" dirty="0" smtClean="0"/>
              <a:t> de </a:t>
            </a:r>
            <a:r>
              <a:rPr lang="en-US" dirty="0" err="1" smtClean="0"/>
              <a:t>bebidas</a:t>
            </a:r>
            <a:r>
              <a:rPr lang="en-US" dirty="0" smtClean="0"/>
              <a:t> </a:t>
            </a:r>
            <a:r>
              <a:rPr lang="en-US" dirty="0" err="1" smtClean="0"/>
              <a:t>alcoólicas</a:t>
            </a:r>
            <a:r>
              <a:rPr lang="en-US" dirty="0" smtClean="0"/>
              <a:t>; </a:t>
            </a:r>
          </a:p>
          <a:p>
            <a:r>
              <a:rPr lang="en-US" b="1" u="sng" dirty="0" err="1" smtClean="0"/>
              <a:t>Os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que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percebiam</a:t>
            </a:r>
            <a:r>
              <a:rPr lang="en-US" b="1" u="sng" dirty="0" smtClean="0"/>
              <a:t>, </a:t>
            </a:r>
            <a:r>
              <a:rPr lang="en-US" b="1" u="sng" dirty="0" err="1" smtClean="0"/>
              <a:t>citaram</a:t>
            </a:r>
            <a:r>
              <a:rPr lang="pt-BR" dirty="0" smtClean="0"/>
              <a:t>: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brigas;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comportamento sexual de risco;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beber e dirigir.</a:t>
            </a:r>
          </a:p>
          <a:p>
            <a:r>
              <a:rPr lang="pt-BR" b="1" u="sng" dirty="0" smtClean="0"/>
              <a:t>Cuidados:</a:t>
            </a:r>
          </a:p>
          <a:p>
            <a:pPr marL="0" indent="0">
              <a:buNone/>
            </a:pPr>
            <a:r>
              <a:rPr lang="pt-BR" dirty="0" smtClean="0"/>
              <a:t>	- disponibilidade de ambulância e médicos (obrigatórios por lei);</a:t>
            </a:r>
            <a:endParaRPr lang="pt-BR" dirty="0"/>
          </a:p>
          <a:p>
            <a:pPr marL="0" indent="0">
              <a:buNone/>
            </a:pPr>
            <a:r>
              <a:rPr lang="pt-BR" dirty="0" smtClean="0"/>
              <a:t>	- parcerias com companhias de taxi e transportes eventuais providenciados pelas companhias de cerveja;</a:t>
            </a:r>
            <a:endParaRPr lang="pt-BR" dirty="0"/>
          </a:p>
          <a:p>
            <a:pPr marL="0" indent="0">
              <a:buNone/>
            </a:pPr>
            <a:r>
              <a:rPr lang="en-US" dirty="0" smtClean="0"/>
              <a:t>	- </a:t>
            </a:r>
            <a:r>
              <a:rPr lang="pt-BR" dirty="0" smtClean="0"/>
              <a:t>campanhas de motorista da vez.</a:t>
            </a:r>
            <a:endParaRPr lang="pt-BR" dirty="0"/>
          </a:p>
          <a:p>
            <a:pPr marL="0" indent="0">
              <a:buNone/>
            </a:pPr>
            <a:endParaRPr lang="pt-BR" dirty="0" smtClean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5662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sz="1800" dirty="0" smtClean="0"/>
              <a:t>“O </a:t>
            </a:r>
            <a:r>
              <a:rPr lang="pt-BR" sz="1800" dirty="0"/>
              <a:t>público universitário é composto por consumidores em formação. Isto é, normalmente o jovem chega à universidade sem ainda ter definido os hábitos de consumo que o acompanharão durante a vida adulta, disposto a experimentar novas marcas e produtos. Presente em toda a vida acadêmica, através desses eventos, </a:t>
            </a:r>
            <a:r>
              <a:rPr lang="pt-BR" sz="1800" dirty="0" smtClean="0"/>
              <a:t>a marca de cerveja </a:t>
            </a:r>
            <a:r>
              <a:rPr lang="pt-BR" sz="1800" dirty="0"/>
              <a:t>acompanha o aluno até a </a:t>
            </a:r>
            <a:r>
              <a:rPr lang="pt-BR" sz="1800" dirty="0" smtClean="0"/>
              <a:t>formatura”. </a:t>
            </a:r>
          </a:p>
          <a:p>
            <a:pPr marL="0" indent="0">
              <a:buNone/>
            </a:pPr>
            <a:endParaRPr lang="pt-BR" sz="1800" dirty="0" smtClean="0"/>
          </a:p>
          <a:p>
            <a:r>
              <a:rPr lang="pt-BR" sz="1800" dirty="0" smtClean="0"/>
              <a:t>Os </a:t>
            </a:r>
            <a:r>
              <a:rPr lang="pt-BR" sz="1800" dirty="0" err="1" smtClean="0"/>
              <a:t>mega-eventos</a:t>
            </a:r>
            <a:r>
              <a:rPr lang="pt-BR" sz="1800" dirty="0" smtClean="0"/>
              <a:t> reúnem milhares de jovens. Apenas os jogos jurídicos reúnem cerca de 7000 estudantes, as </a:t>
            </a:r>
            <a:r>
              <a:rPr lang="pt-BR" sz="1800" dirty="0" err="1" smtClean="0"/>
              <a:t>economíadas</a:t>
            </a:r>
            <a:r>
              <a:rPr lang="pt-BR" sz="1800" dirty="0" smtClean="0"/>
              <a:t> 8000 estudantes e por aí vai.</a:t>
            </a:r>
          </a:p>
          <a:p>
            <a:endParaRPr lang="pt-BR" sz="1800" dirty="0" smtClean="0"/>
          </a:p>
          <a:p>
            <a:r>
              <a:rPr lang="pt-BR" sz="1800" dirty="0" smtClean="0"/>
              <a:t>Todos os eventos das atléticas são mapeados.</a:t>
            </a:r>
          </a:p>
          <a:p>
            <a:endParaRPr lang="pt-BR" sz="1800" dirty="0" smtClean="0"/>
          </a:p>
          <a:p>
            <a:r>
              <a:rPr lang="pt-BR" sz="1800" dirty="0" smtClean="0"/>
              <a:t>As atléticas garantem a redução dos preços das cervejas, organização de seus eventos, sua estrutura e promoção, além de eventuais aportes financeiros, brindes.</a:t>
            </a:r>
          </a:p>
          <a:p>
            <a:endParaRPr lang="pt-BR" sz="1800" dirty="0" smtClean="0"/>
          </a:p>
          <a:p>
            <a:r>
              <a:rPr lang="pt-BR" sz="1800" dirty="0" smtClean="0"/>
              <a:t>As cervejeiras ganham um público cativo, que consome grandes quantidades,  e que ainda está formando seus hábitos e fidelidade a marcas.</a:t>
            </a:r>
            <a:endParaRPr lang="pt-BR" sz="1800" dirty="0"/>
          </a:p>
          <a:p>
            <a:endParaRPr lang="pt-BR" sz="1800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ln>
            <a:solidFill>
              <a:schemeClr val="accent1">
                <a:alpha val="87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3600" dirty="0" smtClean="0"/>
              <a:t>Resumo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7789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59062" y="-963488"/>
            <a:ext cx="10115638" cy="7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BR" dirty="0" smtClean="0"/>
              <a:t>Uma das marcas: em 2012 público de 754.760, consumo de 10.220,1 </a:t>
            </a:r>
            <a:r>
              <a:rPr lang="pt-BR" dirty="0" err="1" smtClean="0"/>
              <a:t>Hecto</a:t>
            </a:r>
            <a:r>
              <a:rPr lang="pt-BR" dirty="0" smtClean="0"/>
              <a:t> litros  - média de 3,87 latinhas/pessoa, total de quase 3 milhões de latinhas de cerveja.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6092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Muito obrigada!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835696" y="2780928"/>
            <a:ext cx="5616624" cy="12961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3600" dirty="0" smtClean="0"/>
              <a:t>pinskyilana@gmail.com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55366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1.bp.blogspot.com/-MzOVIQLGrk0/Ui3lMWy2RXI/AAAAAAAAA0k/-7o_Qr16LCA/s1600/2014-world-cup-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424" y="1844824"/>
            <a:ext cx="189997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536304"/>
            <a:ext cx="5482952" cy="2404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 federal law from 2003 </a:t>
            </a:r>
            <a:r>
              <a:rPr lang="en-US" dirty="0" smtClean="0"/>
              <a:t>has prohibited beverages </a:t>
            </a:r>
            <a:r>
              <a:rPr lang="en-US" dirty="0"/>
              <a:t>or substances capable of </a:t>
            </a:r>
            <a:r>
              <a:rPr lang="en-US" dirty="0" smtClean="0"/>
              <a:t>generating </a:t>
            </a:r>
            <a:r>
              <a:rPr lang="en-US" dirty="0"/>
              <a:t>violence</a:t>
            </a:r>
            <a:r>
              <a:rPr lang="pt-BR" dirty="0" smtClean="0"/>
              <a:t>...</a:t>
            </a:r>
          </a:p>
          <a:p>
            <a:pPr marL="0" indent="0">
              <a:buNone/>
            </a:pPr>
            <a:r>
              <a:rPr lang="pt-BR" dirty="0" smtClean="0"/>
              <a:t>		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	</a:t>
            </a:r>
            <a:r>
              <a:rPr lang="pt-BR" dirty="0" err="1" smtClean="0"/>
              <a:t>but</a:t>
            </a:r>
            <a:r>
              <a:rPr lang="pt-BR" dirty="0" smtClean="0"/>
              <a:t>...</a:t>
            </a:r>
          </a:p>
        </p:txBody>
      </p:sp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467544" y="5229200"/>
            <a:ext cx="246896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pt-BR" dirty="0" smtClean="0"/>
              <a:t>Intense </a:t>
            </a:r>
            <a:r>
              <a:rPr lang="pt-BR" dirty="0" err="1" smtClean="0"/>
              <a:t>pressure</a:t>
            </a:r>
            <a:endParaRPr lang="pt-BR" dirty="0" smtClean="0"/>
          </a:p>
          <a:p>
            <a:pPr marL="0" indent="0">
              <a:buFont typeface="Arial" pitchFamily="34" charset="0"/>
              <a:buNone/>
            </a:pPr>
            <a:endParaRPr lang="pt-BR" dirty="0"/>
          </a:p>
        </p:txBody>
      </p:sp>
      <p:sp>
        <p:nvSpPr>
          <p:cNvPr id="7" name="Título 5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pt-BR" dirty="0" smtClean="0"/>
              <a:t>Law </a:t>
            </a:r>
            <a:r>
              <a:rPr lang="pt-BR" dirty="0" err="1" smtClean="0"/>
              <a:t>changed</a:t>
            </a:r>
            <a:r>
              <a:rPr lang="pt-BR" dirty="0" smtClean="0"/>
              <a:t> </a:t>
            </a:r>
            <a:r>
              <a:rPr lang="pt-BR" dirty="0" err="1" smtClean="0"/>
              <a:t>because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World </a:t>
            </a:r>
            <a:r>
              <a:rPr lang="pt-BR" dirty="0" err="1" smtClean="0"/>
              <a:t>Cup</a:t>
            </a:r>
            <a:endParaRPr lang="pt-BR" dirty="0"/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626142" y="5229200"/>
            <a:ext cx="5266338" cy="484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pt-BR" dirty="0" err="1" smtClean="0"/>
              <a:t>sale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beer</a:t>
            </a:r>
            <a:r>
              <a:rPr lang="pt-BR" dirty="0" smtClean="0"/>
              <a:t> </a:t>
            </a:r>
            <a:r>
              <a:rPr lang="pt-BR" dirty="0" err="1" smtClean="0"/>
              <a:t>at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stadiums</a:t>
            </a:r>
            <a:r>
              <a:rPr lang="pt-BR" dirty="0" smtClean="0"/>
              <a:t> </a:t>
            </a:r>
            <a:r>
              <a:rPr lang="pt-BR" dirty="0" err="1" smtClean="0"/>
              <a:t>was</a:t>
            </a:r>
            <a:r>
              <a:rPr lang="pt-BR" dirty="0" smtClean="0"/>
              <a:t> </a:t>
            </a:r>
            <a:r>
              <a:rPr lang="pt-BR" dirty="0" err="1" smtClean="0"/>
              <a:t>allowed</a:t>
            </a:r>
            <a:endParaRPr lang="pt-BR" dirty="0" smtClean="0"/>
          </a:p>
          <a:p>
            <a:pPr marL="0" indent="0">
              <a:buFont typeface="Arial" pitchFamily="34" charset="0"/>
              <a:buNone/>
            </a:pPr>
            <a:endParaRPr lang="pt-BR" dirty="0" smtClean="0"/>
          </a:p>
          <a:p>
            <a:pPr marL="0" indent="0">
              <a:buFont typeface="Arial" pitchFamily="34" charset="0"/>
              <a:buNone/>
            </a:pPr>
            <a:endParaRPr lang="pt-BR" dirty="0"/>
          </a:p>
        </p:txBody>
      </p:sp>
      <p:sp>
        <p:nvSpPr>
          <p:cNvPr id="2" name="Seta para a direita 1"/>
          <p:cNvSpPr/>
          <p:nvPr/>
        </p:nvSpPr>
        <p:spPr>
          <a:xfrm>
            <a:off x="2925570" y="5301208"/>
            <a:ext cx="494302" cy="3600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846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xQTEhQUExQVFBUUFxQXGBUYFBUVFxQUFxQWFxUVFxUYHCggGBolHBUUITEhJSkrLi4uFx8zODMsNygtLisBCgoKDg0OGhAQGiwcHyQvLCwsLCwsLCwsLCwsLCwsLCwsLCwsLCwsLCwsLCwsLCwsLCwsLCwsLCwsLCwsKyssLP/AABEIAMIBBAMBIgACEQEDEQH/xAAcAAAABwEBAAAAAAAAAAAAAAAAAQIDBAUGBwj/xABFEAABAwIDBQUFBQYEBAcAAAABAAIDBBEFITEGEkFRcQcTImGBMpGhscEjQlLR8BQzYnKCknOisuEkQ1PSFRYlNLPC0//EABkBAAIDAQAAAAAAAAAAAAAAAAABAgMEBf/EACcRAAIDAAEDBAICAwAAAAAAAAABAgMRIRIxQQQTIjIFURRhIzNS/9oADAMBAAIRAxEAPwDpbZz80ttTmnDTZJJpkgFtqBdSGShQhSnPzT5hsMkATGuSyokeqXO4pgPoWURkpUljroAUUgpRSSgAkSNEkAEEEoIAFkiomaxpe82a0EkngALkqq2m2kho4nPkcCRazAbucScgG8TxXF9re0eoq2GMEQxb1yGmz3DOzS4HTS9teiAOhSdrNGCbCSw0cW3DugBv7wFBf2vRmM7sTmyWNt6xbfhp6LigGZyy9yX3h4EAdckgN4/tOrd5zt4WcLbpbcNOtwRxU7CO1udtxM1kgt4SBuOb1zO8NP8Adc2GVsyQdfInQIMaemvI2sgDuGz3alFM4MlYWE7tiM2kk2sOPvXQWyAgEEZ6Z6rybch34QOIuATw8wrrZvaKSmmjkuXBpB3C9266xy009yAPTJRFQ8ExAVEEcoy32h1uV1NITAQgjIRWQAESCCAAgghZAARI0EAEggggA7KqMzu8t9VaqDJQ3dvIAksqhoU+yoaVVTUjtUiCJ9+WSAL0bqOSMFU4LxbolNc8i5QBYmn5J1jLKqGIloz52VrBLcJgKISSEsuSC5IBBCJKJRBAAsik9k25H5JYCp9rsZZSUksrzbwlrRldzyDugX1QB5220xbv6lz7k28N3a3vdx95+CoW/L16px+ZJOp+vFPU1MXPDSDmQMghvAS0ZecsuKTbmP166LaU+y7QQeCmU+zEe9d3iH64Kh3xNC9NMwXduAvun6FHHObiwtz68/JdRk2eic3dtl5WUH/yZFfw5XQr4jfppIwrn71xYZDrZw89UnfIAuRcHS2lwt7VbAEC7bg8MrD4rMYvs7PCc2OtbXUW5KammUyraNN2c7bupniKQOfC9zW2vcsJ+8ByNxku6A3XlejfukHIAWz8hx5hehdg8cZU0zA113xtaHg3uDbI56jUX8lNETREJKWUlMAkSUiQASCNCyBBWQRoWQAVkEaCACCUAm2yi9k6ckwDAS42BNtddOtQIMxjkiMQsnAiTAhy0LSpEcdhZLKK6AEuSCluSCUhhI2hElBACguXdvNUO5por5uke+19Gtbu3t1cuohcT7b6rfrYYuEUNz1kcTbyyYPekBgaSmub2HkDyWjwakGthcHW1reQ8lAw2nDjb9eS0VNEGgC+nzWW6fg10V+WTd6yeYDZQgblWVKw8dFkN2j1C7PNW8MgBCgtpuNlY0sAyv5K2CKptFhHWc90/ApuupmStde2YORzzSRSC9gbIGItVz3OSnjwc92n2WDYi+MZtJvwuP8AZaXsVpLRyy5XJDeOYHDW3w4qfWxBzXNOjgR71B7IWujkrInOvuObZttBdwv8PgpUy3gpujnKOllEhdC60FAh7rJImCKdt1FdEQgRODkFCDih35QBOQUNlQnWToAeQSBKEEANRU3iupFYw7uSyFDtC8HxK9OL+G6hK2MXjIwfUtRPomEAXSDI7fAtkoNNtAw+StGV8eRyVmoE0+xLOQumoZg5KFWx2VwhHG0aJguQOcgUiWPO4ThCBjRSUtwSCEhoASgkhKagZBxbGoKYNM8gZvGzRYlzj5NGZXDO0KpbNiM0jHBzHCMNdpcCJvPTO/uV32kXnrZQcxGWRtH4QGgm3qSVnKinJaQ6xcwnPnaxGfTJZ5W84af4/wAeoLAxfe8lZulDQc1DoW7rOvx80ckTjmM/LRUT5ZfUviMVFc92TTuj3JLDUN8TJRfkb2PqoVVFITYWb1OvuTMeD1BcLkbhLbltvC2+Z3bG/wDsrIpFc2/0y+w3a+drgyVo1sStfhuNiThbL9WXOP2VzHlty4ZkEjgOunRavZaLedllkozzwShvk2TK0XvdTo5w7UhYLauR0Trb+6Lc1j6aoLpM6kt6XuiOsJtLsdgqm2N09sDCGz1+XtOgdfyLHZe8LG0NRI1rS2YzN4h1uPHeHyXRNjmeCR/4+7Fv5Wn/ALvgnV9yu76mgRIyiWsyBIi1GggBO4m3xBPJisPhQA33YOiUKdQKWcgZnin24igB7uijSRWhGgDJtwo72R8Ks65u5H6KhwvaDMB/vV3ilU0x38lyZuxWRUyUPb6G4lA2ouQAOIVjiTyGhQaOpZvN6hWtfUMAF1un91yZq/oyLhM7t/U+9apkzlQ4ZPGXZWWg3wsnrG1Lh4a/Sr4j0ExurIhVNO67larT6KTlDW9C5YxtwSCE84JBC2FSG0oI91AJDOPbZs3K6pPm1w/rY0qi/Z3eIvdvE2AGVmgDO54mxW37RMPIqmS/dkjaDyJYTcH0LSsdNYF27exN9fLP5LDPibOlGW1oajYbhWlHTg8FAjdkSpVLU2Vc3pKCwm1OFhw6+V1WjZocC8dCR9Ve0dYDqbBSf2xo/NC7E2jPswVrNd5x8yc1OwSDcky58El2INkJ3nhoBtrb4qbhL2F9g4H9cEc6DSSI22GC98S87xLbXDQLkAcL9dPJY2hwWkLxd7gBfwvGQLsr6BwI6rrtQ0DxC5FvUW+aqqjCYZs91hJ47v5WVqbXYocYvuY3D8KfBIB3neROGUljfeBuA4DQ2yvxXW9knDuTb8V7crtFvqszSYQGN5DkOC0OzEW4yR34ngejG2+pUqm+vkruS6eC/KJNQzbydWoxhIJO+EolAARObdGggCOaQKK/D8/VWaCYFd+wolYoIA4m7IkX0KvH1RMGf4VBjwxxdYA9bK9xGgDILcmrnXTinFPvpTTXLlmZoJD3jeoVvtBKbN6/RVmHwfaM6hWu0EFw3r9ErP8AdEK4tVSEbLyXkPotvvLn+FPMT95aWLHWHisH5Cq2U9itRq9JOMYYzR0J8SvAVmMFrWvdkVqA1dD8ZGUavksHc1J8AKTZOWQIXSKRtEl2UfEKyOCN0sz2xxsF3PcbAD6nySGY3tWntBC0e06QkEagNYQbf3NXMJL+G5JJzN1odotrhiNnxxFkET3xse4+OVxa1znFlrMFt22ZOZvZZmolzA5LNZ9jTX9Sa7l71HMtjZEyfeR7o3s+JWZ9zZHsmE7ESMm6/LqpdLUnMk3PO6gVVIWh5a0FzSTbQnoenyUekfO7dtT5OIt4gRe9rZaZhWKKa0Tte4yVW0bJL5XvqNWn8j5pjDKV8JG66zQcruuBnwurAGYOs6nORt4XDXK41z1Ulj4f+Y2WPmN0kX56JrtgsbelhhlRWCUO32Oj4jd3bDrckn0CW7F+7lLTldSMNxGJ1wydjvImxHos5tlEQQ4ZEacvf55pNaxqSW6dBo8RD2a+nBXuBOHcm/F7j6ZD6LlmzOIuczPldb6olLIWgahg95FyqLvU+zJed4K7YJrg0cErRxCkteCuWtqZ7kh/otPgOJPc3xaq+z11cI6zEqp7jWGlbF4roqkngoL6/dFyqio2tja6xKlR62u76isj7f2NSXENSaaUlUEG1MTst4K1o8RY7QhanNIrjJS7Erv87JySSyimZm8lzFruKaekiS110E2wgDVBACHUsYOgTVbhscgsbWKk1VJvOB5JueBwIsePwUXVFvWg6n2KZuycYcCMreaLE9mC8CziLK4mD7i3Me5Si59xllf4IdMXLqfcPGGHl2TlGhB9CoU2zsw+7foV0dtWC612m2viGXXPJZzHu0TD6YkOlErxqyECQ35FwO631KPbRBwRX7KUMjJTvMIyC6C0ZLiGLds0hv8AstLHHyfK4yO/sZYD+4rHYt2gYjUAtkqnhrtWRhsQtyuwB1vVSjHFg1wdk247TqeiJjiAqZwbFgfZkf8AiPAOf8Iuedlzyp7bK8+zFSsHm2R3x3guctCbqclLB6dCi7aMSJ9mk8/sn/8A6LO7W7Y1OIOaZ3jdZ7MbAWxg8XbpJu48ycuFs75qDIdU5dAG62Odv4fO0DOCYSf0uaA4+gufRQat9nFSOyuuDamSJ2bZY72Oh3D4h6te73KbtLhRhkczUCxafxRn2T7suoKz2rHpopepxKamnsVNZLn9OSpxkVMjfoqZRLq5vszRscCb8SAVFD5InXhcB4g7ccLscQb7vNvohRvJA+ITtSw8r/VQj8WaFklyW+F7TSNewT029uuLrxOBJc4GxEb7HjzOi0dNj1E8P7y8V3757yN8eV8/ERYDLnxWDpsTdHYEBzeDXtvbzBVpS4yx1gI+PBxHoc9FZwVurnhlXt9RQzvhZRu759/EYyHbrczm8ZNuSBb+EqB/4S9jRE95c7U3JIbyseNlvKW3tBrWXGg+JJVJip8fX5BRnPwhqHPIMCoQ2zQNSB78v10Wvrpd7Lgq7Zaj8JmPstuGn8TrWLh5DTqfJN1VcC9zRwXLtfuWpLnC6FkIvJCJYM8iQrbDGFuqzJil7zea4kcWn6LQQVVgLrd+QjTKhdHcrgp9b6+xYYw/7M25LCQQ77rc1vTHvsWNr6J8TrgG3A8lh/HSUYyj2ZzvXw1prlEt+AZXafRSMCpJGuN7gKLSY4Rk4XC0eGVzHjIhHqLL4RaktIUwplJOPDKTH6h7HNs4j1UmhxOTuwb3NlD2p9oeqOg/dDor4WSVEWmQa/zSQgbVSjgEFRvGZ6lBdBTlncxucv2d2AUPHsXhpIXTzvDGM9S4nRrR95x4BTXytYxz3kNa0FznHIBoFyT5WXmbtE2wfiVQXAkU8dxCzTLjI4fid8BYc1sNxb7VdrlXUOLab/hYswLbrpnDm5+e70b71iKjGqh99+onffXemkIPoXWUQhIKAJEdQR65aDT8k53oORHuy+Gigp2JyAwkd2OB+iQ5qMIWTEE1MVp0UkKNVNzCAQgFKBTbSjJQMstn6/uKqCTg2Rt/5Sd13wcV2faXDDLAS0Xkpr5cXwnMjqBmP5TzXAj816HwLExI2lmGk8LL/wAwGfxuoTimsZKMnF6jk1QNUqJ3hWl7QNne4k72MWilPDRj9S3yB1Hqsa15BWZx8GlS3ktaCtLXWJ/XJavDKuORoY4DrfisFK6+fK1kIcTcw2JP6KHXo429PDOpnCoSLnTmClxYDEM2ajgc7LF0G0TgLE30/wBld0209hnr71DM8F/X5TL6uaI25m9vieCyznd5IeNrFwHtbugvxA807VYiXyRte6zpDZjeI5k8s7e9ZTbiA0WI95A8s7xkU8dnElgeLOYSdQHNdkeFlKFPVyZ7rWo5HudVfjDBDYZWbYAZAZaWWVY9z3Zak3Wcw3b6oDwZhHOwnxMMbGG38LmAWPW4XYdnqGlqI21FPYtd6Frh7THDg4HgoR9J7Sbj3Zhn1za19jNR08rRoCqusneDZ1wupuw5qocd2b7weHIrNTXap/OJffsq8UirwbFwIxc5p1mIRSki4KrjstKMriyr6nAJ4zdoJ6In+Pi5Nrhspj6mxRSaLHFMKYAXNyKpsNqix4t0SppZwLODvcl4Rh7nuBIIAUlVKutqx6UykpzXQsHMbqd7dUnDn/ZDoom0EO6WhScNH2Q6KDS9pYTjvuvSic7M9SgkvOZ6lBbkuDGzX9uO04igbRMPjnAfJbhCHZNP87m26NK4cclpe0PFf2nEKibhvmNnlHF4AehIcf6llpHLWdESXJJcklySHJgOhAImFOBt0AOsKcLUyDlnwUnhdAhsBMVkZtccE61yWRcEc0AVjHapYTjo8rhMtQMIrqfZ9iO9QhvGnmcP6H2ePi53uXLCFsuzeqs+eL/qRbw/mjP5O+CTA7RNFHPE6KQXa8e48CPMark20OzzoJHMd1BGjhzHLpwW6qMULIWBh+0kFmn8AAF3dc7Dz6KsqsJEkTd0gSMvx/eXzdcn7xPEqucPj1IsrktxnO5IXNRhwIsRdX0tMLkEWIyI0II1uCo7sOb5BUe4vJp9p+Cvigj/AEVYU0rGAuaBlfNJFE3hY+ZulU9N3j90ZhoLuu7wA6kBC+TxCa6FrJWy0D5ZxK4Eue7dYOLWDiBwuc1D7WaMCpbKx4eN0RPsb91IxzvC7lcEe4hbrC6mOi3Ruh9S4N8N/DHfMveeHPd1OWgN1mduqhrKJ7NZKmQXOhO6/vpH+h7sdXrbGvI6Y3LWc3hkW07PNrTRTjed9hKQ2UcANBKBzbx5i/ksJaylUL238bd5pyOZFr+fDqo6B62YTbncZIQuJOYXCMO27xKnA7ucTQiwa2WNjt0AewSLOBAtxz1WswftgBIFTS25viff17t//ckB0iaQA6JouYUjCMXpqxu/BK1/Nuj2/wAzDmFMNKE+AIbKWN/AJTKJgOgUqGnDdE06mzuoyipcMa4KjEdno5TmFHGzjWtsMldOjdnmm2l6i6YNZgs50xr9ijfJxQWz713JBS6EVe1E8v1L8yVBkcpE5UNxUy0BKARFAJAPRFLLDq33JpilMTATBKHZceXNO0b9WnhkmZot7NuTh8U1TzeO54/NAEmZlk5A8FKnzCgsksUCJM0dieRzH1+ijOj4qw9pvmMx6cFHI+KBkJyt9karu6uF3Au3D0eC35kKslZYpLHlpuNW2I6g3HySA7N+zuJaRqxpt6uJt5aaqdhsLjlYAWA8yRzFtVNwkB7GuafabC4HqL3+Ks6qFjWOkd4A3MuHIeXG+QtzTYJGM2ppgyRpOrmAnjexIB62AHos84X8grrG63vXl7uNsuQAsAqt7fQc1zpNOTaOnGOQSZBnk5aLT4Nhxhje4D7YxPc2/wB2Td3mCx/CADbmqnZ6nE1SGgXbEN93mb2YPU/JdDgoM89bWJ5uNyfnZa6I5yY7568RkqfDdwkvdoC98jj6ue4ngFzvanGP2mcvFxG0bkYOoYCTvEficbuPUDgtB2ibWtmJpqY/ZNNpJB/znA+y0/8ATB4/eI5a4bfPHNaZy3gzpBSkfknKYqJfPNS6cqsZMilMfMsOovm3zCsaGmfMQIgZCeA1HXkhgWESVDrNyaPafwHkOZ8lu8PpIqUBkTTc5kgXLjzKpstUeF3Lq6XPv2M3R0FbTSNkZFPG9uYc1hNvVtwR5aFdR7MNqJ6lkkNXvCdnia57O7MkZNiLWAu0204OCgUlVK47tw3lfj15JmtkqYyC6IyNH3meK39OvwVf8h/on/H/ALOnkJK55hu3bG2Y59j+F+o8s8wt7RT94xr7Fu8L2OWXA2V0ZqRXOtx7j1kktCUiUyAnuwglIIEeQ6gqMU9Mc0w5NiBdGEglGHc0gHmJ+M2UQP5G6fbLzuDztcJgSJI94ZZOCgSv8QPHipXeEcL+Yz+CjVTgfEPVAFlG67Qq+XIqTSOyTNQMymA/RTqTIzM8jmPVVcTrFW0Trt6fI6/mgTIr2qLuEFWMsSivCBo6psNipNNGbt8ETG7vH7F5YfW1ip20+LOleI960cYaSOD5CN655gAj1JWI2JIkbJEHmN4O+0kXa5rmgFp4jNp95W4osFFVFZsjY6qKzHxPcN2VoyY+M65tsL55jO11XbGUo/EtolGM9kZ8neJzUetvu5ZD5+ivJMOdEdx4LHcbi3x5KulaJXtY3Rzg0epAJWHMeHQb1aaHYbC+5h3j7czt89LeAegz9VA7Tdon08DadmT6hr99982xAgEDzfci/Jp5rcU0A0GQFgOnBcZ7VKrfxKVozEIjh9WN3n/53v8AcuiliOW3rMkxqPu+KcYEspiK94W12V2KfLuvn8DDnuffcPP8I+PRUWA0XeTtJHhjO+7zt7I9T8l2PDpQGDmRn1WW61x4RopqUl1MYZRiMBkbQ1oFrDQDpzSmOYzzJSqp5Is0W5lQyAz2iLrIjX4wm0chedd3lYD6q2AnHsuY/rdp+FwshLUVDv3Ud+WdviVKhqKrw79ogebgT7mkqS4E0aI4m9jgXRljvxhocPfmtThmKiRviIvz4H8isVTPfrJICByac/W6kHHaeN4a5wDnNBvex5ZkK6ttMrsgmb5EomEyb0TXZkG9ieXD0Uxa0Y2sYSCNBAHj2YpklOTON0ySmyIdkpoSGhOAWSAUIwnWMHIfFNgJ9lgmAtsf6umKumJFxqPfb6qVG66fCYFbROR1OvoiA3XkfrNCpOY6JAMKxoZP11VcpNK7NCAtBp5jL9eijTRp2N+fUD4ZfklzRpiNH2axtdUSRnV8ZI8nMcCCPRzl0Wk2fjqXujlaCA0kHiHAgtIOo4+9cw2Am3MQp/4y9h/qjd9QF2nDXd257/4gPTK/zUkBUHBZGNML5Hyx8GyeLdH8L77zfQqkwrBi2u3MyyId7c/hIIYOu9cf0ldMrIAetvgFEw6iDnF1h92552uWt+JPqicFLGyULXFNB0MYBDjoPEegzPw+S80YpVGaaWU597JJJ/e8u+q9E7WVhgoKuUZFsDw3+Z43G/F4Xm+3DkiRBBhE4o1Iw2LelaDoPEfTT42UG8WkorXhp8HpRDG0feNnOP8AEeHotTg1VrfifhyWfiZcgfq6kwOLXjP0XMk+p6dSKxYaqWdoac8/eqnuATcjeJ4uN7dBopNI/e4XVPtRjP7PHcEXJ3WtAOZ43I8kRTbxA3i1k04h3XtOFlUYzta21o/G7y9kdXaLFVuISzHxk24A5D+3j6pLCefwC1w9Ol3Ms/U/8nXeymmZXNndUAuML2BrA8hm65pPiA1NwVabZdmLJnipoXClqmEOAGUUjm+zcfcdkMwCOYVZ2CXtW8v+H99pV1gq5RS7FDnJ92cz2f7R3xSfsmLxmmnFgJt20cnIm2QB/ELt6Lo7HAgEEEHMEG4IOhBGoVftDs/T1sXdVMYe37p0ew/iY7VpXNQK/AHfercNJ/qgBP8AkP8AkP8ACmROuWQVbgu0VNVRNmhmYWu4Fwa5p4tc05ghBAHk2ZNFEgmxDiJqNBIBbUtuqCCYEticCCCaEyurv3no1JquHqggkMYKfg1QQSQE9urejv8A6qWNEEFJCJ2x/wD76l/x4/8AUu4H927/ABPoEEE/AFzXHwu6fVPYZ7P9X5o0FZ4IGN7Vj/6VP/PTf/M1cFOpQQUH3JeAFWWzo8b+gQQVVn1ZZV90aZqJp8TUSC5p0/JqMO0Wb7SWgU8FgB9s/wD0FGgrqfsiu76Mw8SejGiCC3nMOwdgv7ut/wASH/Q9dSKNBRJoSEYYHZEAg5EEXBB1BHEIIIA8nY5GGVVQ1oDWtmlAaBYAB5AAA0CNBBM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" name="AutoShape 4" descr="data:image/jpeg;base64,/9j/4AAQSkZJRgABAQAAAQABAAD/2wCEAAkGBxQTEhQUExQVFBUUFxQXGBUYFBUVFxQUFxQWFxUVFxUYHCggGBolHBUUITEhJSkrLi4uFx8zODMsNygtLisBCgoKDg0OGhAQGiwcHyQvLCwsLCwsLCwsLCwsLCwsLCwsLCwsLCwsLCwsLCwsLCwsLCwsLCwsLCwsLCwsKyssLP/AABEIAMIBBAMBIgACEQEDEQH/xAAcAAAABwEBAAAAAAAAAAAAAAAAAQIDBAUGBwj/xABFEAABAwIDBQUFBQYEBAcAAAABAAIDBBEFITEGEkFRcQcTImGBMpGhscEjQlLR8BQzYnKCknOisuEkQ1PSFRYlNLPC0//EABkBAAIDAQAAAAAAAAAAAAAAAAABAgMEBf/EACcRAAIDAAEDBAICAwAAAAAAAAABAgMRIRIxQQQTIjIFURRhIzNS/9oADAMBAAIRAxEAPwDpbZz80ttTmnDTZJJpkgFtqBdSGShQhSnPzT5hsMkATGuSyokeqXO4pgPoWURkpUljroAUUgpRSSgAkSNEkAEEEoIAFkiomaxpe82a0EkngALkqq2m2kho4nPkcCRazAbucScgG8TxXF9re0eoq2GMEQxb1yGmz3DOzS4HTS9teiAOhSdrNGCbCSw0cW3DugBv7wFBf2vRmM7sTmyWNt6xbfhp6LigGZyy9yX3h4EAdckgN4/tOrd5zt4WcLbpbcNOtwRxU7CO1udtxM1kgt4SBuOb1zO8NP8Adc2GVsyQdfInQIMaemvI2sgDuGz3alFM4MlYWE7tiM2kk2sOPvXQWyAgEEZ6Z6rybch34QOIuATw8wrrZvaKSmmjkuXBpB3C9266xy009yAPTJRFQ8ExAVEEcoy32h1uV1NITAQgjIRWQAESCCAAgghZAARI0EAEggggA7KqMzu8t9VaqDJQ3dvIAksqhoU+yoaVVTUjtUiCJ9+WSAL0bqOSMFU4LxbolNc8i5QBYmn5J1jLKqGIloz52VrBLcJgKISSEsuSC5IBBCJKJRBAAsik9k25H5JYCp9rsZZSUksrzbwlrRldzyDugX1QB5220xbv6lz7k28N3a3vdx95+CoW/L16px+ZJOp+vFPU1MXPDSDmQMghvAS0ZecsuKTbmP166LaU+y7QQeCmU+zEe9d3iH64Kh3xNC9NMwXduAvun6FHHObiwtz68/JdRk2eic3dtl5WUH/yZFfw5XQr4jfppIwrn71xYZDrZw89UnfIAuRcHS2lwt7VbAEC7bg8MrD4rMYvs7PCc2OtbXUW5KammUyraNN2c7bupniKQOfC9zW2vcsJ+8ByNxku6A3XlejfukHIAWz8hx5hehdg8cZU0zA113xtaHg3uDbI56jUX8lNETREJKWUlMAkSUiQASCNCyBBWQRoWQAVkEaCACCUAm2yi9k6ckwDAS42BNtddOtQIMxjkiMQsnAiTAhy0LSpEcdhZLKK6AEuSCluSCUhhI2hElBACguXdvNUO5por5uke+19Gtbu3t1cuohcT7b6rfrYYuEUNz1kcTbyyYPekBgaSmub2HkDyWjwakGthcHW1reQ8lAw2nDjb9eS0VNEGgC+nzWW6fg10V+WTd6yeYDZQgblWVKw8dFkN2j1C7PNW8MgBCgtpuNlY0sAyv5K2CKptFhHWc90/ApuupmStde2YORzzSRSC9gbIGItVz3OSnjwc92n2WDYi+MZtJvwuP8AZaXsVpLRyy5XJDeOYHDW3w4qfWxBzXNOjgR71B7IWujkrInOvuObZttBdwv8PgpUy3gpujnKOllEhdC60FAh7rJImCKdt1FdEQgRODkFCDih35QBOQUNlQnWToAeQSBKEEANRU3iupFYw7uSyFDtC8HxK9OL+G6hK2MXjIwfUtRPomEAXSDI7fAtkoNNtAw+StGV8eRyVmoE0+xLOQumoZg5KFWx2VwhHG0aJguQOcgUiWPO4ThCBjRSUtwSCEhoASgkhKagZBxbGoKYNM8gZvGzRYlzj5NGZXDO0KpbNiM0jHBzHCMNdpcCJvPTO/uV32kXnrZQcxGWRtH4QGgm3qSVnKinJaQ6xcwnPnaxGfTJZ5W84af4/wAeoLAxfe8lZulDQc1DoW7rOvx80ckTjmM/LRUT5ZfUviMVFc92TTuj3JLDUN8TJRfkb2PqoVVFITYWb1OvuTMeD1BcLkbhLbltvC2+Z3bG/wDsrIpFc2/0y+w3a+drgyVo1sStfhuNiThbL9WXOP2VzHlty4ZkEjgOunRavZaLedllkozzwShvk2TK0XvdTo5w7UhYLauR0Trb+6Lc1j6aoLpM6kt6XuiOsJtLsdgqm2N09sDCGz1+XtOgdfyLHZe8LG0NRI1rS2YzN4h1uPHeHyXRNjmeCR/4+7Fv5Wn/ALvgnV9yu76mgRIyiWsyBIi1GggBO4m3xBPJisPhQA33YOiUKdQKWcgZnin24igB7uijSRWhGgDJtwo72R8Ks65u5H6KhwvaDMB/vV3ilU0x38lyZuxWRUyUPb6G4lA2ouQAOIVjiTyGhQaOpZvN6hWtfUMAF1un91yZq/oyLhM7t/U+9apkzlQ4ZPGXZWWg3wsnrG1Lh4a/Sr4j0ExurIhVNO67larT6KTlDW9C5YxtwSCE84JBC2FSG0oI91AJDOPbZs3K6pPm1w/rY0qi/Z3eIvdvE2AGVmgDO54mxW37RMPIqmS/dkjaDyJYTcH0LSsdNYF27exN9fLP5LDPibOlGW1oajYbhWlHTg8FAjdkSpVLU2Vc3pKCwm1OFhw6+V1WjZocC8dCR9Ve0dYDqbBSf2xo/NC7E2jPswVrNd5x8yc1OwSDcky58El2INkJ3nhoBtrb4qbhL2F9g4H9cEc6DSSI22GC98S87xLbXDQLkAcL9dPJY2hwWkLxd7gBfwvGQLsr6BwI6rrtQ0DxC5FvUW+aqqjCYZs91hJ47v5WVqbXYocYvuY3D8KfBIB3neROGUljfeBuA4DQ2yvxXW9knDuTb8V7crtFvqszSYQGN5DkOC0OzEW4yR34ngejG2+pUqm+vkruS6eC/KJNQzbydWoxhIJO+EolAARObdGggCOaQKK/D8/VWaCYFd+wolYoIA4m7IkX0KvH1RMGf4VBjwxxdYA9bK9xGgDILcmrnXTinFPvpTTXLlmZoJD3jeoVvtBKbN6/RVmHwfaM6hWu0EFw3r9ErP8AdEK4tVSEbLyXkPotvvLn+FPMT95aWLHWHisH5Cq2U9itRq9JOMYYzR0J8SvAVmMFrWvdkVqA1dD8ZGUavksHc1J8AKTZOWQIXSKRtEl2UfEKyOCN0sz2xxsF3PcbAD6nySGY3tWntBC0e06QkEagNYQbf3NXMJL+G5JJzN1odotrhiNnxxFkET3xse4+OVxa1znFlrMFt22ZOZvZZmolzA5LNZ9jTX9Sa7l71HMtjZEyfeR7o3s+JWZ9zZHsmE7ESMm6/LqpdLUnMk3PO6gVVIWh5a0FzSTbQnoenyUekfO7dtT5OIt4gRe9rZaZhWKKa0Tte4yVW0bJL5XvqNWn8j5pjDKV8JG66zQcruuBnwurAGYOs6nORt4XDXK41z1Ulj4f+Y2WPmN0kX56JrtgsbelhhlRWCUO32Oj4jd3bDrckn0CW7F+7lLTldSMNxGJ1wydjvImxHos5tlEQQ4ZEacvf55pNaxqSW6dBo8RD2a+nBXuBOHcm/F7j6ZD6LlmzOIuczPldb6olLIWgahg95FyqLvU+zJed4K7YJrg0cErRxCkteCuWtqZ7kh/otPgOJPc3xaq+z11cI6zEqp7jWGlbF4roqkngoL6/dFyqio2tja6xKlR62u76isj7f2NSXENSaaUlUEG1MTst4K1o8RY7QhanNIrjJS7Erv87JySSyimZm8lzFruKaekiS110E2wgDVBACHUsYOgTVbhscgsbWKk1VJvOB5JueBwIsePwUXVFvWg6n2KZuycYcCMreaLE9mC8CziLK4mD7i3Me5Si59xllf4IdMXLqfcPGGHl2TlGhB9CoU2zsw+7foV0dtWC612m2viGXXPJZzHu0TD6YkOlErxqyECQ35FwO631KPbRBwRX7KUMjJTvMIyC6C0ZLiGLds0hv8AstLHHyfK4yO/sZYD+4rHYt2gYjUAtkqnhrtWRhsQtyuwB1vVSjHFg1wdk247TqeiJjiAqZwbFgfZkf8AiPAOf8Iuedlzyp7bK8+zFSsHm2R3x3guctCbqclLB6dCi7aMSJ9mk8/sn/8A6LO7W7Y1OIOaZ3jdZ7MbAWxg8XbpJu48ycuFs75qDIdU5dAG62Odv4fO0DOCYSf0uaA4+gufRQat9nFSOyuuDamSJ2bZY72Oh3D4h6te73KbtLhRhkczUCxafxRn2T7suoKz2rHpopepxKamnsVNZLn9OSpxkVMjfoqZRLq5vszRscCb8SAVFD5InXhcB4g7ccLscQb7vNvohRvJA+ITtSw8r/VQj8WaFklyW+F7TSNewT029uuLrxOBJc4GxEb7HjzOi0dNj1E8P7y8V3757yN8eV8/ERYDLnxWDpsTdHYEBzeDXtvbzBVpS4yx1gI+PBxHoc9FZwVurnhlXt9RQzvhZRu759/EYyHbrczm8ZNuSBb+EqB/4S9jRE95c7U3JIbyseNlvKW3tBrWXGg+JJVJip8fX5BRnPwhqHPIMCoQ2zQNSB78v10Wvrpd7Lgq7Zaj8JmPstuGn8TrWLh5DTqfJN1VcC9zRwXLtfuWpLnC6FkIvJCJYM8iQrbDGFuqzJil7zea4kcWn6LQQVVgLrd+QjTKhdHcrgp9b6+xYYw/7M25LCQQ77rc1vTHvsWNr6J8TrgG3A8lh/HSUYyj2ZzvXw1prlEt+AZXafRSMCpJGuN7gKLSY4Rk4XC0eGVzHjIhHqLL4RaktIUwplJOPDKTH6h7HNs4j1UmhxOTuwb3NlD2p9oeqOg/dDor4WSVEWmQa/zSQgbVSjgEFRvGZ6lBdBTlncxucv2d2AUPHsXhpIXTzvDGM9S4nRrR95x4BTXytYxz3kNa0FznHIBoFyT5WXmbtE2wfiVQXAkU8dxCzTLjI4fid8BYc1sNxb7VdrlXUOLab/hYswLbrpnDm5+e70b71iKjGqh99+onffXemkIPoXWUQhIKAJEdQR65aDT8k53oORHuy+Gigp2JyAwkd2OB+iQ5qMIWTEE1MVp0UkKNVNzCAQgFKBTbSjJQMstn6/uKqCTg2Rt/5Sd13wcV2faXDDLAS0Xkpr5cXwnMjqBmP5TzXAj816HwLExI2lmGk8LL/wAwGfxuoTimsZKMnF6jk1QNUqJ3hWl7QNne4k72MWilPDRj9S3yB1Hqsa15BWZx8GlS3ktaCtLXWJ/XJavDKuORoY4DrfisFK6+fK1kIcTcw2JP6KHXo429PDOpnCoSLnTmClxYDEM2ajgc7LF0G0TgLE30/wBld0209hnr71DM8F/X5TL6uaI25m9vieCyznd5IeNrFwHtbugvxA807VYiXyRte6zpDZjeI5k8s7e9ZTbiA0WI95A8s7xkU8dnElgeLOYSdQHNdkeFlKFPVyZ7rWo5HudVfjDBDYZWbYAZAZaWWVY9z3Zak3Wcw3b6oDwZhHOwnxMMbGG38LmAWPW4XYdnqGlqI21FPYtd6Frh7THDg4HgoR9J7Sbj3Zhn1za19jNR08rRoCqusneDZ1wupuw5qocd2b7weHIrNTXap/OJffsq8UirwbFwIxc5p1mIRSki4KrjstKMriyr6nAJ4zdoJ6In+Pi5Nrhspj6mxRSaLHFMKYAXNyKpsNqix4t0SppZwLODvcl4Rh7nuBIIAUlVKutqx6UykpzXQsHMbqd7dUnDn/ZDoom0EO6WhScNH2Q6KDS9pYTjvuvSic7M9SgkvOZ6lBbkuDGzX9uO04igbRMPjnAfJbhCHZNP87m26NK4cclpe0PFf2nEKibhvmNnlHF4AehIcf6llpHLWdESXJJcklySHJgOhAImFOBt0AOsKcLUyDlnwUnhdAhsBMVkZtccE61yWRcEc0AVjHapYTjo8rhMtQMIrqfZ9iO9QhvGnmcP6H2ePi53uXLCFsuzeqs+eL/qRbw/mjP5O+CTA7RNFHPE6KQXa8e48CPMark20OzzoJHMd1BGjhzHLpwW6qMULIWBh+0kFmn8AAF3dc7Dz6KsqsJEkTd0gSMvx/eXzdcn7xPEqucPj1IsrktxnO5IXNRhwIsRdX0tMLkEWIyI0II1uCo7sOb5BUe4vJp9p+Cvigj/AEVYU0rGAuaBlfNJFE3hY+ZulU9N3j90ZhoLuu7wA6kBC+TxCa6FrJWy0D5ZxK4Eue7dYOLWDiBwuc1D7WaMCpbKx4eN0RPsb91IxzvC7lcEe4hbrC6mOi3Ruh9S4N8N/DHfMveeHPd1OWgN1mduqhrKJ7NZKmQXOhO6/vpH+h7sdXrbGvI6Y3LWc3hkW07PNrTRTjed9hKQ2UcANBKBzbx5i/ksJaylUL238bd5pyOZFr+fDqo6B62YTbncZIQuJOYXCMO27xKnA7ucTQiwa2WNjt0AewSLOBAtxz1WswftgBIFTS25viff17t//ckB0iaQA6JouYUjCMXpqxu/BK1/Nuj2/wAzDmFMNKE+AIbKWN/AJTKJgOgUqGnDdE06mzuoyipcMa4KjEdno5TmFHGzjWtsMldOjdnmm2l6i6YNZgs50xr9ijfJxQWz713JBS6EVe1E8v1L8yVBkcpE5UNxUy0BKARFAJAPRFLLDq33JpilMTATBKHZceXNO0b9WnhkmZot7NuTh8U1TzeO54/NAEmZlk5A8FKnzCgsksUCJM0dieRzH1+ijOj4qw9pvmMx6cFHI+KBkJyt9karu6uF3Au3D0eC35kKslZYpLHlpuNW2I6g3HySA7N+zuJaRqxpt6uJt5aaqdhsLjlYAWA8yRzFtVNwkB7GuafabC4HqL3+Ks6qFjWOkd4A3MuHIeXG+QtzTYJGM2ppgyRpOrmAnjexIB62AHos84X8grrG63vXl7uNsuQAsAqt7fQc1zpNOTaOnGOQSZBnk5aLT4Nhxhje4D7YxPc2/wB2Td3mCx/CADbmqnZ6nE1SGgXbEN93mb2YPU/JdDgoM89bWJ5uNyfnZa6I5yY7568RkqfDdwkvdoC98jj6ue4ngFzvanGP2mcvFxG0bkYOoYCTvEficbuPUDgtB2ibWtmJpqY/ZNNpJB/znA+y0/8ATB4/eI5a4bfPHNaZy3gzpBSkfknKYqJfPNS6cqsZMilMfMsOovm3zCsaGmfMQIgZCeA1HXkhgWESVDrNyaPafwHkOZ8lu8PpIqUBkTTc5kgXLjzKpstUeF3Lq6XPv2M3R0FbTSNkZFPG9uYc1hNvVtwR5aFdR7MNqJ6lkkNXvCdnia57O7MkZNiLWAu0204OCgUlVK47tw3lfj15JmtkqYyC6IyNH3meK39OvwVf8h/on/H/ALOnkJK55hu3bG2Y59j+F+o8s8wt7RT94xr7Fu8L2OWXA2V0ZqRXOtx7j1kktCUiUyAnuwglIIEeQ6gqMU9Mc0w5NiBdGEglGHc0gHmJ+M2UQP5G6fbLzuDztcJgSJI94ZZOCgSv8QPHipXeEcL+Yz+CjVTgfEPVAFlG67Qq+XIqTSOyTNQMymA/RTqTIzM8jmPVVcTrFW0Trt6fI6/mgTIr2qLuEFWMsSivCBo6psNipNNGbt8ETG7vH7F5YfW1ip20+LOleI960cYaSOD5CN655gAj1JWI2JIkbJEHmN4O+0kXa5rmgFp4jNp95W4osFFVFZsjY6qKzHxPcN2VoyY+M65tsL55jO11XbGUo/EtolGM9kZ8neJzUetvu5ZD5+ivJMOdEdx4LHcbi3x5KulaJXtY3Rzg0epAJWHMeHQb1aaHYbC+5h3j7czt89LeAegz9VA7Tdon08DadmT6hr99982xAgEDzfci/Jp5rcU0A0GQFgOnBcZ7VKrfxKVozEIjh9WN3n/53v8AcuiliOW3rMkxqPu+KcYEspiK94W12V2KfLuvn8DDnuffcPP8I+PRUWA0XeTtJHhjO+7zt7I9T8l2PDpQGDmRn1WW61x4RopqUl1MYZRiMBkbQ1oFrDQDpzSmOYzzJSqp5Is0W5lQyAz2iLrIjX4wm0chedd3lYD6q2AnHsuY/rdp+FwshLUVDv3Ud+WdviVKhqKrw79ogebgT7mkqS4E0aI4m9jgXRljvxhocPfmtThmKiRviIvz4H8isVTPfrJICByac/W6kHHaeN4a5wDnNBvex5ZkK6ttMrsgmb5EomEyb0TXZkG9ieXD0Uxa0Y2sYSCNBAHj2YpklOTON0ySmyIdkpoSGhOAWSAUIwnWMHIfFNgJ9lgmAtsf6umKumJFxqPfb6qVG66fCYFbROR1OvoiA3XkfrNCpOY6JAMKxoZP11VcpNK7NCAtBp5jL9eijTRp2N+fUD4ZfklzRpiNH2axtdUSRnV8ZI8nMcCCPRzl0Wk2fjqXujlaCA0kHiHAgtIOo4+9cw2Am3MQp/4y9h/qjd9QF2nDXd257/4gPTK/zUkBUHBZGNML5Hyx8GyeLdH8L77zfQqkwrBi2u3MyyId7c/hIIYOu9cf0ldMrIAetvgFEw6iDnF1h92552uWt+JPqicFLGyULXFNB0MYBDjoPEegzPw+S80YpVGaaWU597JJJ/e8u+q9E7WVhgoKuUZFsDw3+Z43G/F4Xm+3DkiRBBhE4o1Iw2LelaDoPEfTT42UG8WkorXhp8HpRDG0feNnOP8AEeHotTg1VrfifhyWfiZcgfq6kwOLXjP0XMk+p6dSKxYaqWdoac8/eqnuATcjeJ4uN7dBopNI/e4XVPtRjP7PHcEXJ3WtAOZ43I8kRTbxA3i1k04h3XtOFlUYzta21o/G7y9kdXaLFVuISzHxk24A5D+3j6pLCefwC1w9Ol3Ms/U/8nXeymmZXNndUAuML2BrA8hm65pPiA1NwVabZdmLJnipoXClqmEOAGUUjm+zcfcdkMwCOYVZ2CXtW8v+H99pV1gq5RS7FDnJ92cz2f7R3xSfsmLxmmnFgJt20cnIm2QB/ELt6Lo7HAgEEEHMEG4IOhBGoVftDs/T1sXdVMYe37p0ew/iY7VpXNQK/AHfercNJ/qgBP8AkP8AkP8ACmROuWQVbgu0VNVRNmhmYWu4Fwa5p4tc05ghBAHk2ZNFEgmxDiJqNBIBbUtuqCCYEticCCCaEyurv3no1JquHqggkMYKfg1QQSQE9urejv8A6qWNEEFJCJ2x/wD76l/x4/8AUu4H927/ABPoEEE/AFzXHwu6fVPYZ7P9X5o0FZ4IGN7Vj/6VP/PTf/M1cFOpQQUH3JeAFWWzo8b+gQQVVn1ZZV90aZqJp8TUSC5p0/JqMO0Wb7SWgU8FgB9s/wD0FGgrqfsiu76Mw8SejGiCC3nMOwdgv7ut/wASH/Q9dSKNBRJoSEYYHZEAg5EEXBB1BHEIIIA8nY5GGVVQ1oDWtmlAaBYAB5AAA0CNBBMR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3078" name="Picture 6" descr="http://veja.abril.com.br/blog/radar-on-line/files/2013/12/ronaldo-fenome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863" y="2708920"/>
            <a:ext cx="2399636" cy="179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jogoslimpos.org.br/wp-content/uploads/2011/12/teixeiraronal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41" y="692696"/>
            <a:ext cx="3807523" cy="169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lancenet.com.br/futebol/Ronaldo-Valcke-Visita-Pernambuco-Carneiro_LANIMA20120626_0049_4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43" y="4225204"/>
            <a:ext cx="2592523" cy="194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e.i.uol.com.br/esporte/futebol/2010/04/08/ronaldo-comemora-gol-na-final-da-copa-do-mundo-de-2002-contra-a-alemanha-1270761396979_300x3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628" y="4225204"/>
            <a:ext cx="2110481" cy="211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30Brahm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44446" y="692696"/>
            <a:ext cx="2915816" cy="2018641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3455239" y="4509120"/>
            <a:ext cx="241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Ronaldo</a:t>
            </a:r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323528" y="2998693"/>
            <a:ext cx="2796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 smtClean="0"/>
              <a:t>Member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World </a:t>
            </a:r>
            <a:r>
              <a:rPr lang="pt-BR" dirty="0" err="1" smtClean="0"/>
              <a:t>Cup</a:t>
            </a:r>
            <a:r>
              <a:rPr lang="pt-BR" dirty="0" smtClean="0"/>
              <a:t> Local </a:t>
            </a:r>
            <a:r>
              <a:rPr lang="pt-BR" dirty="0" err="1" smtClean="0"/>
              <a:t>Organizing</a:t>
            </a:r>
            <a:r>
              <a:rPr lang="pt-BR" dirty="0" smtClean="0"/>
              <a:t> </a:t>
            </a:r>
            <a:r>
              <a:rPr lang="pt-BR" dirty="0" err="1" smtClean="0"/>
              <a:t>Committee</a:t>
            </a:r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6023590" y="3234462"/>
            <a:ext cx="2796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Brahma </a:t>
            </a:r>
            <a:r>
              <a:rPr lang="pt-BR" dirty="0" err="1" smtClean="0"/>
              <a:t>beer’s</a:t>
            </a:r>
            <a:r>
              <a:rPr lang="pt-BR" dirty="0" smtClean="0"/>
              <a:t> </a:t>
            </a:r>
            <a:r>
              <a:rPr lang="pt-BR" dirty="0" err="1" smtClean="0"/>
              <a:t>pitchman</a:t>
            </a:r>
            <a:endParaRPr lang="pt-BR" dirty="0"/>
          </a:p>
        </p:txBody>
      </p:sp>
      <p:sp>
        <p:nvSpPr>
          <p:cNvPr id="13" name="Elipse 12"/>
          <p:cNvSpPr/>
          <p:nvPr/>
        </p:nvSpPr>
        <p:spPr>
          <a:xfrm>
            <a:off x="6300192" y="4149080"/>
            <a:ext cx="792088" cy="86409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138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opa2014.gov.br/sites/default/files/styles/galeria_de_imagem_600_400/public/galeria/pe03.jpg?itok=zNsDenv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24944"/>
            <a:ext cx="2844316" cy="189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uol.com/c/noticias/2013/11/01/1nov2013---a-itaipava-arena-fonte-nova-em-salvador-e-iluminada-de-azul-no-novembro-azul-mes-de-conscientizacao-e-importancia-do-diagnostico-precoce-do-cancer-de-prostata-1383315062937_956x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4944"/>
            <a:ext cx="3672408" cy="192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gazetadopovo.com.br/esportes/copa-das-confederacoes/infosguia/estadio-arenapernambuc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21602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encrypted-tbn1.gstatic.com/images?q=tbn:ANd9GcQeOCntD-PfBWWMhVkB4R3wzb1pLzwexPkWRVEFUpsL2yy3_G7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37974"/>
            <a:ext cx="1728192" cy="111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designluce.com.br/imagens/portfolio_interno/itaipava_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824536"/>
            <a:ext cx="2462776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ector de seta reta 6"/>
          <p:cNvCxnSpPr/>
          <p:nvPr/>
        </p:nvCxnSpPr>
        <p:spPr>
          <a:xfrm>
            <a:off x="2987824" y="4221088"/>
            <a:ext cx="919805" cy="9121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Elipse 7"/>
          <p:cNvSpPr/>
          <p:nvPr/>
        </p:nvSpPr>
        <p:spPr>
          <a:xfrm>
            <a:off x="5724128" y="3573016"/>
            <a:ext cx="1584176" cy="576064"/>
          </a:xfrm>
          <a:prstGeom prst="ellips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lipse 8"/>
          <p:cNvSpPr/>
          <p:nvPr/>
        </p:nvSpPr>
        <p:spPr>
          <a:xfrm>
            <a:off x="1547664" y="3356992"/>
            <a:ext cx="1872208" cy="864096"/>
          </a:xfrm>
          <a:prstGeom prst="ellips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1" name="Conector de seta reta 10"/>
          <p:cNvCxnSpPr/>
          <p:nvPr/>
        </p:nvCxnSpPr>
        <p:spPr>
          <a:xfrm flipH="1">
            <a:off x="5004048" y="4149080"/>
            <a:ext cx="1080120" cy="113650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pt-BR" dirty="0" smtClean="0"/>
              <a:t>World </a:t>
            </a:r>
            <a:r>
              <a:rPr lang="pt-BR" dirty="0" err="1" smtClean="0"/>
              <a:t>Cup</a:t>
            </a:r>
            <a:r>
              <a:rPr lang="pt-BR" dirty="0" smtClean="0"/>
              <a:t> </a:t>
            </a:r>
            <a:r>
              <a:rPr lang="pt-BR" dirty="0" err="1" smtClean="0"/>
              <a:t>stadiums</a:t>
            </a:r>
            <a:r>
              <a:rPr lang="pt-BR" dirty="0" smtClean="0"/>
              <a:t> </a:t>
            </a:r>
            <a:r>
              <a:rPr lang="pt-BR" dirty="0" err="1" smtClean="0"/>
              <a:t>and</a:t>
            </a:r>
            <a:r>
              <a:rPr lang="pt-BR" dirty="0" smtClean="0"/>
              <a:t> </a:t>
            </a:r>
            <a:r>
              <a:rPr lang="pt-BR" dirty="0" err="1" smtClean="0"/>
              <a:t>beer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549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pe.abrasel.com.br/oldnews/img/fotos_noticias/430_Dia%20da%20Respons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1944216" cy="270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lynx.auberginepanda.com/wp-content/themes/LynxTheme/timthumb.php?src=http://lynx.auberginepanda.com/wp-content/uploads/2012/02/feat-ambev-bar-responsa.png&amp;w=580&amp;h=380&amp;zc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2880320" cy="188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lynx.auberginepanda.com/wp-content/uploads/2012/02/jovens_responsa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65765"/>
            <a:ext cx="3605393" cy="240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www.movimentopenochao.sp.gov.br/wp-content/uploads/2011/10/downloa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495646"/>
            <a:ext cx="2994296" cy="224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-108520" y="2167696"/>
            <a:ext cx="14401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“It </a:t>
            </a:r>
            <a:r>
              <a:rPr lang="pt-BR" dirty="0" err="1" smtClean="0"/>
              <a:t>is</a:t>
            </a:r>
            <a:r>
              <a:rPr lang="pt-BR" dirty="0" smtClean="0"/>
              <a:t> a </a:t>
            </a:r>
            <a:r>
              <a:rPr lang="pt-BR" dirty="0" err="1" smtClean="0"/>
              <a:t>clear</a:t>
            </a:r>
            <a:r>
              <a:rPr lang="pt-BR" dirty="0" smtClean="0"/>
              <a:t> </a:t>
            </a:r>
            <a:r>
              <a:rPr lang="pt-BR" dirty="0" err="1" smtClean="0"/>
              <a:t>rule</a:t>
            </a:r>
            <a:r>
              <a:rPr lang="pt-BR" dirty="0" smtClean="0"/>
              <a:t>: </a:t>
            </a:r>
            <a:r>
              <a:rPr lang="pt-BR" dirty="0" err="1" smtClean="0"/>
              <a:t>underage</a:t>
            </a:r>
            <a:r>
              <a:rPr lang="pt-BR" dirty="0" smtClean="0"/>
              <a:t> </a:t>
            </a:r>
            <a:r>
              <a:rPr lang="pt-BR" dirty="0" err="1" smtClean="0"/>
              <a:t>cannot</a:t>
            </a:r>
            <a:r>
              <a:rPr lang="pt-BR" dirty="0" smtClean="0"/>
              <a:t> drink”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7380312" y="234888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“A </a:t>
            </a:r>
            <a:r>
              <a:rPr lang="pt-BR" dirty="0" err="1" smtClean="0"/>
              <a:t>responsible</a:t>
            </a:r>
            <a:r>
              <a:rPr lang="pt-BR" dirty="0" smtClean="0"/>
              <a:t> bar”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835696" y="5879013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 smtClean="0"/>
              <a:t>Preventive</a:t>
            </a:r>
            <a:r>
              <a:rPr lang="pt-BR" dirty="0" smtClean="0"/>
              <a:t> </a:t>
            </a:r>
            <a:r>
              <a:rPr lang="pt-BR" dirty="0" err="1" smtClean="0"/>
              <a:t>action</a:t>
            </a:r>
            <a:r>
              <a:rPr lang="pt-BR" dirty="0" smtClean="0"/>
              <a:t> in</a:t>
            </a:r>
          </a:p>
          <a:p>
            <a:pPr algn="ctr"/>
            <a:r>
              <a:rPr lang="pt-BR" dirty="0" err="1" smtClean="0"/>
              <a:t>public</a:t>
            </a:r>
            <a:r>
              <a:rPr lang="pt-BR" dirty="0" smtClean="0"/>
              <a:t> </a:t>
            </a:r>
            <a:r>
              <a:rPr lang="pt-BR" dirty="0" err="1" smtClean="0"/>
              <a:t>school</a:t>
            </a:r>
            <a:endParaRPr lang="pt-BR"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pt-BR" dirty="0" err="1" smtClean="0"/>
              <a:t>Preventive</a:t>
            </a:r>
            <a:r>
              <a:rPr lang="pt-BR" dirty="0" smtClean="0"/>
              <a:t> </a:t>
            </a:r>
            <a:r>
              <a:rPr lang="pt-BR" dirty="0" err="1" smtClean="0"/>
              <a:t>actions</a:t>
            </a:r>
            <a:r>
              <a:rPr lang="pt-BR" dirty="0" smtClean="0"/>
              <a:t> </a:t>
            </a:r>
            <a:r>
              <a:rPr lang="pt-BR" dirty="0" err="1" smtClean="0"/>
              <a:t>by</a:t>
            </a:r>
            <a:r>
              <a:rPr lang="pt-BR" dirty="0" smtClean="0"/>
              <a:t> </a:t>
            </a:r>
            <a:r>
              <a:rPr lang="pt-BR" dirty="0" err="1" smtClean="0"/>
              <a:t>alcohol</a:t>
            </a:r>
            <a:r>
              <a:rPr lang="pt-BR" dirty="0" smtClean="0"/>
              <a:t> </a:t>
            </a:r>
            <a:r>
              <a:rPr lang="pt-BR" dirty="0" err="1" smtClean="0"/>
              <a:t>industry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874790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Estudantes universitários e uso prejudicial de bebidas alcoólicas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Uso prejudicial (abuso</a:t>
            </a:r>
          </a:p>
          <a:p>
            <a:pPr marL="0" indent="0">
              <a:buNone/>
            </a:pPr>
            <a:r>
              <a:rPr lang="pt-BR" dirty="0" smtClean="0"/>
              <a:t>e dependência):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acidentes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violência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suicídios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 smtClean="0"/>
              <a:t>- sexo desprotegido</a:t>
            </a:r>
          </a:p>
        </p:txBody>
      </p:sp>
      <p:graphicFrame>
        <p:nvGraphicFramePr>
          <p:cNvPr id="3" name="Gráfico 2"/>
          <p:cNvGraphicFramePr/>
          <p:nvPr>
            <p:extLst>
              <p:ext uri="{D42A27DB-BD31-4B8C-83A1-F6EECF244321}">
                <p14:modId xmlns:p14="http://schemas.microsoft.com/office/powerpoint/2010/main" val="2514581051"/>
              </p:ext>
            </p:extLst>
          </p:nvPr>
        </p:nvGraphicFramePr>
        <p:xfrm>
          <a:off x="3659990" y="1538544"/>
          <a:ext cx="4536504" cy="3055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4714876" y="5357826"/>
            <a:ext cx="36917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Aproximadamente </a:t>
            </a:r>
            <a:r>
              <a:rPr lang="pt-BR" b="1" dirty="0" smtClean="0"/>
              <a:t>12%</a:t>
            </a:r>
            <a:r>
              <a:rPr lang="pt-BR" dirty="0" smtClean="0"/>
              <a:t> na população</a:t>
            </a:r>
          </a:p>
          <a:p>
            <a:r>
              <a:rPr lang="pt-BR" dirty="0" smtClean="0"/>
              <a:t>Geral entre 25 e 34 anos</a:t>
            </a:r>
          </a:p>
          <a:p>
            <a:endParaRPr lang="pt-BR" dirty="0"/>
          </a:p>
          <a:p>
            <a:r>
              <a:rPr lang="pt-BR" sz="1000" dirty="0" smtClean="0"/>
              <a:t>1º. </a:t>
            </a:r>
            <a:r>
              <a:rPr lang="pt-BR" sz="1000" dirty="0" err="1" smtClean="0"/>
              <a:t>Lenad</a:t>
            </a:r>
            <a:endParaRPr lang="pt-BR" sz="1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4644008" y="4422303"/>
            <a:ext cx="3453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" dirty="0" smtClean="0"/>
              <a:t>Andrade et al. (2010) </a:t>
            </a:r>
            <a:r>
              <a:rPr lang="en-US" sz="800" dirty="0"/>
              <a:t>Use of alcohol and other drugs </a:t>
            </a:r>
            <a:endParaRPr lang="en-US" sz="800" dirty="0" smtClean="0"/>
          </a:p>
          <a:p>
            <a:r>
              <a:rPr lang="en-US" sz="800" dirty="0" smtClean="0"/>
              <a:t>among </a:t>
            </a:r>
            <a:r>
              <a:rPr lang="en-US" sz="800" dirty="0"/>
              <a:t>Brazilian college students: effects of gender and </a:t>
            </a:r>
            <a:r>
              <a:rPr lang="en-US" sz="800" dirty="0" smtClean="0"/>
              <a:t>age. </a:t>
            </a:r>
            <a:r>
              <a:rPr lang="en-US" sz="800" dirty="0" err="1" smtClean="0"/>
              <a:t>Revista</a:t>
            </a:r>
            <a:r>
              <a:rPr lang="en-US" sz="800" dirty="0" smtClean="0"/>
              <a:t> </a:t>
            </a:r>
            <a:r>
              <a:rPr lang="en-US" sz="800" dirty="0" err="1" smtClean="0"/>
              <a:t>Brasileira</a:t>
            </a:r>
            <a:r>
              <a:rPr lang="en-US" sz="800" dirty="0" smtClean="0"/>
              <a:t> </a:t>
            </a:r>
          </a:p>
          <a:p>
            <a:r>
              <a:rPr lang="en-US" sz="800" dirty="0" smtClean="0"/>
              <a:t>de Psiquiatria</a:t>
            </a:r>
            <a:endParaRPr lang="pt-BR" sz="800" dirty="0"/>
          </a:p>
        </p:txBody>
      </p:sp>
    </p:spTree>
    <p:extLst>
      <p:ext uri="{BB962C8B-B14F-4D97-AF65-F5344CB8AC3E}">
        <p14:creationId xmlns:p14="http://schemas.microsoft.com/office/powerpoint/2010/main" val="285402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047" y="14766"/>
            <a:ext cx="1654374" cy="33967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pic>
        <p:nvPicPr>
          <p:cNvPr id="23" name="Picture 22" descr="Logo_UNIFESP1_vectoriz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917" y="3892"/>
            <a:ext cx="828678" cy="49019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29618" y="1462242"/>
            <a:ext cx="8648179" cy="3968121"/>
            <a:chOff x="88596" y="1462242"/>
            <a:chExt cx="8648179" cy="396812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352198" y="3024237"/>
              <a:ext cx="945040" cy="251060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3352198" y="3463219"/>
              <a:ext cx="945040" cy="26582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9" name="Content Placeholder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3367639"/>
                </p:ext>
              </p:extLst>
            </p:nvPr>
          </p:nvGraphicFramePr>
          <p:xfrm>
            <a:off x="3429845" y="1954467"/>
            <a:ext cx="3351939" cy="25401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0" name="Straight Connector 9"/>
            <p:cNvCxnSpPr/>
            <p:nvPr/>
          </p:nvCxnSpPr>
          <p:spPr>
            <a:xfrm>
              <a:off x="5773593" y="3024237"/>
              <a:ext cx="945040" cy="251060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5773593" y="3452516"/>
              <a:ext cx="945040" cy="26582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ounded Rectangle 11"/>
            <p:cNvSpPr/>
            <p:nvPr/>
          </p:nvSpPr>
          <p:spPr>
            <a:xfrm>
              <a:off x="6964985" y="2723111"/>
              <a:ext cx="797377" cy="116669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954959" y="3820766"/>
              <a:ext cx="807403" cy="6349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051534" y="3917045"/>
              <a:ext cx="689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Calibri"/>
                  <a:cs typeface="Calibri"/>
                </a:rPr>
                <a:t>33%</a:t>
              </a:r>
              <a:endParaRPr lang="en-US" sz="1600" dirty="0">
                <a:latin typeface="Calibri"/>
                <a:cs typeface="Calibri"/>
              </a:endParaRPr>
            </a:p>
          </p:txBody>
        </p:sp>
        <p:graphicFrame>
          <p:nvGraphicFramePr>
            <p:cNvPr id="15" name="Content Placeholder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75363705"/>
                </p:ext>
              </p:extLst>
            </p:nvPr>
          </p:nvGraphicFramePr>
          <p:xfrm>
            <a:off x="88596" y="1462242"/>
            <a:ext cx="3470056" cy="380316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TextBox 15"/>
            <p:cNvSpPr txBox="1"/>
            <p:nvPr/>
          </p:nvSpPr>
          <p:spPr>
            <a:xfrm>
              <a:off x="2226799" y="3199992"/>
              <a:ext cx="7459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libri"/>
                  <a:cs typeface="Calibri"/>
                </a:rPr>
                <a:t>47%</a:t>
              </a:r>
              <a:endParaRPr lang="en-US" sz="1600" dirty="0">
                <a:latin typeface="Calibri"/>
                <a:cs typeface="Calibri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460399" y="4784032"/>
              <a:ext cx="15897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Calibri"/>
                  <a:cs typeface="Calibri"/>
                </a:rPr>
                <a:t>Bebedores</a:t>
              </a:r>
              <a:endParaRPr lang="en-US" dirty="0">
                <a:latin typeface="Calibri"/>
                <a:cs typeface="Calibri"/>
              </a:endParaRPr>
            </a:p>
          </p:txBody>
        </p:sp>
        <p:cxnSp>
          <p:nvCxnSpPr>
            <p:cNvPr id="18" name="Elbow Connector 17"/>
            <p:cNvCxnSpPr/>
            <p:nvPr/>
          </p:nvCxnSpPr>
          <p:spPr>
            <a:xfrm rot="16200000" flipH="1">
              <a:off x="2072993" y="3994991"/>
              <a:ext cx="1127115" cy="352299"/>
            </a:xfrm>
            <a:prstGeom prst="bentConnector3">
              <a:avLst>
                <a:gd name="adj1" fmla="val 83803"/>
              </a:avLst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18"/>
            <p:cNvCxnSpPr/>
            <p:nvPr/>
          </p:nvCxnSpPr>
          <p:spPr>
            <a:xfrm rot="5400000">
              <a:off x="4820137" y="4117241"/>
              <a:ext cx="919986" cy="156299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186097" y="4784032"/>
              <a:ext cx="24216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Calibri"/>
                  <a:cs typeface="Calibri"/>
                </a:rPr>
                <a:t>Já</a:t>
              </a:r>
              <a:r>
                <a:rPr lang="en-US" dirty="0" smtClean="0">
                  <a:latin typeface="Calibri"/>
                  <a:cs typeface="Calibri"/>
                </a:rPr>
                <a:t> </a:t>
              </a:r>
              <a:r>
                <a:rPr lang="en-US" dirty="0" err="1" smtClean="0">
                  <a:latin typeface="Calibri"/>
                  <a:cs typeface="Calibri"/>
                </a:rPr>
                <a:t>beberam</a:t>
              </a:r>
              <a:r>
                <a:rPr lang="en-US" dirty="0" smtClean="0">
                  <a:latin typeface="Calibri"/>
                  <a:cs typeface="Calibri"/>
                </a:rPr>
                <a:t> </a:t>
              </a:r>
              <a:r>
                <a:rPr lang="en-US" dirty="0" err="1" smtClean="0">
                  <a:latin typeface="Calibri"/>
                  <a:cs typeface="Calibri"/>
                </a:rPr>
                <a:t>na</a:t>
              </a:r>
              <a:r>
                <a:rPr lang="en-US" dirty="0" smtClean="0">
                  <a:latin typeface="Calibri"/>
                  <a:cs typeface="Calibri"/>
                </a:rPr>
                <a:t> forma de </a:t>
              </a:r>
              <a:r>
                <a:rPr lang="en-US" i="1" dirty="0" smtClean="0">
                  <a:latin typeface="Calibri"/>
                  <a:cs typeface="Calibri"/>
                </a:rPr>
                <a:t>binge</a:t>
              </a:r>
            </a:p>
          </p:txBody>
        </p:sp>
        <p:cxnSp>
          <p:nvCxnSpPr>
            <p:cNvPr id="21" name="Elbow Connector 20"/>
            <p:cNvCxnSpPr/>
            <p:nvPr/>
          </p:nvCxnSpPr>
          <p:spPr>
            <a:xfrm rot="5400000">
              <a:off x="7053627" y="4510545"/>
              <a:ext cx="552175" cy="132906"/>
            </a:xfrm>
            <a:prstGeom prst="bentConnector3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526679" y="4784032"/>
              <a:ext cx="22100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latin typeface="Calibri"/>
                  <a:cs typeface="Calibri"/>
                </a:rPr>
                <a:t>Bebem</a:t>
              </a:r>
              <a:r>
                <a:rPr lang="en-US" dirty="0" smtClean="0">
                  <a:latin typeface="Calibri"/>
                  <a:cs typeface="Calibri"/>
                </a:rPr>
                <a:t> </a:t>
              </a:r>
              <a:r>
                <a:rPr lang="en-US" dirty="0" err="1" smtClean="0">
                  <a:latin typeface="Calibri"/>
                  <a:cs typeface="Calibri"/>
                </a:rPr>
                <a:t>em</a:t>
              </a:r>
              <a:r>
                <a:rPr lang="en-US" dirty="0" smtClean="0">
                  <a:latin typeface="Calibri"/>
                  <a:cs typeface="Calibri"/>
                </a:rPr>
                <a:t> binge </a:t>
              </a:r>
              <a:r>
                <a:rPr lang="en-US" dirty="0" err="1" smtClean="0">
                  <a:latin typeface="Calibri"/>
                  <a:cs typeface="Calibri"/>
                </a:rPr>
                <a:t>semanalmente</a:t>
              </a:r>
              <a:endParaRPr lang="en-US" dirty="0" smtClean="0">
                <a:latin typeface="Calibri"/>
                <a:cs typeface="Calibri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29" name="Rectangle 28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 descr="LENAD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Picture 30" descr="Logo_UNIFESP1_vectorized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2" name="TextBox 31"/>
          <p:cNvSpPr txBox="1"/>
          <p:nvPr/>
        </p:nvSpPr>
        <p:spPr>
          <a:xfrm>
            <a:off x="1534031" y="10291"/>
            <a:ext cx="6519513" cy="5847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O </a:t>
            </a:r>
            <a:r>
              <a:rPr lang="en-US" sz="3200" b="1" dirty="0" err="1">
                <a:solidFill>
                  <a:schemeClr val="bg1"/>
                </a:solidFill>
              </a:rPr>
              <a:t>Beber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97490" y="3260545"/>
            <a:ext cx="745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/>
                <a:cs typeface="Calibri"/>
              </a:rPr>
              <a:t>53%</a:t>
            </a:r>
            <a:endParaRPr lang="en-US" sz="16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161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86679" y="1724443"/>
            <a:ext cx="270110" cy="364333"/>
            <a:chOff x="636907" y="1461759"/>
            <a:chExt cx="364334" cy="364333"/>
          </a:xfrm>
        </p:grpSpPr>
        <p:sp>
          <p:nvSpPr>
            <p:cNvPr id="5" name="Oval 4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6" name="Chevron 5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9"/>
          <p:cNvGrpSpPr/>
          <p:nvPr/>
        </p:nvGrpSpPr>
        <p:grpSpPr>
          <a:xfrm>
            <a:off x="4591900" y="1724443"/>
            <a:ext cx="270110" cy="364333"/>
            <a:chOff x="636907" y="1461759"/>
            <a:chExt cx="364334" cy="364333"/>
          </a:xfrm>
        </p:grpSpPr>
        <p:sp>
          <p:nvSpPr>
            <p:cNvPr id="11" name="Oval 10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2" name="Chevron 11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8446" y="1724443"/>
            <a:ext cx="3129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Em uma ocasião normal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4862010" y="1724443"/>
            <a:ext cx="3129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Quando bebe em </a:t>
            </a:r>
            <a:r>
              <a:rPr lang="en-US" sz="2000" i="1" dirty="0"/>
              <a:t>b</a:t>
            </a:r>
            <a:r>
              <a:rPr lang="en-US" sz="2000" i="1" dirty="0" smtClean="0"/>
              <a:t>inge</a:t>
            </a:r>
            <a:endParaRPr lang="en-US" sz="2000" i="1" dirty="0"/>
          </a:p>
        </p:txBody>
      </p:sp>
      <p:pic>
        <p:nvPicPr>
          <p:cNvPr id="29" name="Picture 28" descr="Logo_UNIFESP1_vectoriz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983" y="3892"/>
            <a:ext cx="750698" cy="490195"/>
          </a:xfrm>
          <a:prstGeom prst="rect">
            <a:avLst/>
          </a:prstGeom>
        </p:spPr>
      </p:pic>
      <p:grpSp>
        <p:nvGrpSpPr>
          <p:cNvPr id="8" name="Group 29"/>
          <p:cNvGrpSpPr/>
          <p:nvPr/>
        </p:nvGrpSpPr>
        <p:grpSpPr>
          <a:xfrm>
            <a:off x="1" y="0"/>
            <a:ext cx="9162762" cy="615711"/>
            <a:chOff x="0" y="0"/>
            <a:chExt cx="9162762" cy="645008"/>
          </a:xfrm>
        </p:grpSpPr>
        <p:sp>
          <p:nvSpPr>
            <p:cNvPr id="33" name="Rectangle 32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Picture 34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" name="Picture 35" descr="Logo_UNIFESP1_vectorized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7" name="TextBox 36"/>
          <p:cNvSpPr txBox="1"/>
          <p:nvPr/>
        </p:nvSpPr>
        <p:spPr>
          <a:xfrm>
            <a:off x="1855583" y="-108996"/>
            <a:ext cx="5929025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</a:rPr>
              <a:t>O </a:t>
            </a:r>
            <a:r>
              <a:rPr lang="en-US" sz="4400" b="1" dirty="0" err="1" smtClean="0">
                <a:solidFill>
                  <a:schemeClr val="bg1"/>
                </a:solidFill>
              </a:rPr>
              <a:t>Beber</a:t>
            </a:r>
            <a:endParaRPr lang="en-US" sz="44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968448606"/>
              </p:ext>
            </p:extLst>
          </p:nvPr>
        </p:nvGraphicFramePr>
        <p:xfrm>
          <a:off x="1534033" y="1724442"/>
          <a:ext cx="7426523" cy="5133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Rounded Rectangle 22"/>
          <p:cNvSpPr/>
          <p:nvPr/>
        </p:nvSpPr>
        <p:spPr>
          <a:xfrm>
            <a:off x="183443" y="886618"/>
            <a:ext cx="3287889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fontAlgn="base">
              <a:defRPr sz="2400" b="1" i="0" u="none" strike="noStrike" kern="1200" baseline="0">
                <a:solidFill>
                  <a:prstClr val="black"/>
                </a:solidFill>
                <a:latin typeface="Calibri"/>
                <a:ea typeface="+mn-ea"/>
                <a:cs typeface="Calibri"/>
              </a:defRPr>
            </a:pPr>
            <a:r>
              <a:rPr lang="en-US" sz="3200" b="1" dirty="0" err="1" smtClean="0">
                <a:solidFill>
                  <a:prstClr val="black"/>
                </a:solidFill>
                <a:latin typeface="Calibri"/>
                <a:cs typeface="Calibri"/>
              </a:rPr>
              <a:t>Tipo</a:t>
            </a:r>
            <a:r>
              <a:rPr lang="en-US" sz="3200" b="1" dirty="0" smtClean="0">
                <a:solidFill>
                  <a:prstClr val="black"/>
                </a:solidFill>
                <a:latin typeface="Calibri"/>
                <a:cs typeface="Calibri"/>
              </a:rPr>
              <a:t> de </a:t>
            </a:r>
            <a:r>
              <a:rPr lang="en-US" sz="3200" b="1" dirty="0" err="1" smtClean="0">
                <a:solidFill>
                  <a:prstClr val="black"/>
                </a:solidFill>
                <a:latin typeface="Calibri"/>
                <a:cs typeface="Calibri"/>
              </a:rPr>
              <a:t>Bebida</a:t>
            </a:r>
            <a:endParaRPr lang="en-US" sz="3200" b="1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graphicFrame>
        <p:nvGraphicFramePr>
          <p:cNvPr id="22" name="Chart 21"/>
          <p:cNvGraphicFramePr/>
          <p:nvPr>
            <p:extLst>
              <p:ext uri="{D42A27DB-BD31-4B8C-83A1-F6EECF244321}">
                <p14:modId xmlns:p14="http://schemas.microsoft.com/office/powerpoint/2010/main" val="891038098"/>
              </p:ext>
            </p:extLst>
          </p:nvPr>
        </p:nvGraphicFramePr>
        <p:xfrm>
          <a:off x="0" y="2013396"/>
          <a:ext cx="4591900" cy="4717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92241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5965">
        <p:fade/>
      </p:transition>
    </mc:Choice>
    <mc:Fallback xmlns="">
      <p:transition spd="med" advTm="6596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ilho">
  <a:themeElements>
    <a:clrScheme name="Folhagem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3930</TotalTime>
  <Words>1078</Words>
  <Application>Microsoft Office PowerPoint</Application>
  <PresentationFormat>Apresentação na tela (4:3)</PresentationFormat>
  <Paragraphs>176</Paragraphs>
  <Slides>27</Slides>
  <Notes>16</Notes>
  <HiddenSlides>5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28" baseType="lpstr">
      <vt:lpstr>Brilho</vt:lpstr>
      <vt:lpstr>Relações de interesse entre  atléticas  e a indústria de bebidas alcoólicas</vt:lpstr>
      <vt:lpstr>Apresentação do PowerPoint</vt:lpstr>
      <vt:lpstr>Law changed because of World Cup</vt:lpstr>
      <vt:lpstr>Apresentação do PowerPoint</vt:lpstr>
      <vt:lpstr>World Cup stadiums and beer</vt:lpstr>
      <vt:lpstr>Preventive actions by alcohol industry</vt:lpstr>
      <vt:lpstr>Estudantes universitários e uso prejudicial de bebidas alcoólicas</vt:lpstr>
      <vt:lpstr>INPAD</vt:lpstr>
      <vt:lpstr>Apresentação do PowerPoint</vt:lpstr>
      <vt:lpstr>Atléticas</vt:lpstr>
      <vt:lpstr>Atividades das Atléticas</vt:lpstr>
      <vt:lpstr>Apresentação do PowerPoint</vt:lpstr>
      <vt:lpstr>Objetivo  e Métodos</vt:lpstr>
      <vt:lpstr>Resultados</vt:lpstr>
      <vt:lpstr>Onde investir?  Sopa...</vt:lpstr>
      <vt:lpstr>No mel.... (por que investir?)</vt:lpstr>
      <vt:lpstr>Resultados - Manutenção financeira</vt:lpstr>
      <vt:lpstr>Contrato – benefícios para as Atléticas</vt:lpstr>
      <vt:lpstr>Contrato – benefícios para as cervejeiras</vt:lpstr>
      <vt:lpstr>Outros resultados</vt:lpstr>
      <vt:lpstr>Apresentação do PowerPoint</vt:lpstr>
      <vt:lpstr>Apresentação do PowerPoint</vt:lpstr>
      <vt:lpstr>Percepção de risco e cuidados</vt:lpstr>
      <vt:lpstr>Resumo</vt:lpstr>
      <vt:lpstr>Apresentação do PowerPoint</vt:lpstr>
      <vt:lpstr>Apresentação do PowerPoint</vt:lpstr>
      <vt:lpstr>Muito obrigada!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Danilo Locatelli</dc:creator>
  <cp:lastModifiedBy>Usuario</cp:lastModifiedBy>
  <cp:revision>182</cp:revision>
  <dcterms:created xsi:type="dcterms:W3CDTF">2014-04-04T17:21:35Z</dcterms:created>
  <dcterms:modified xsi:type="dcterms:W3CDTF">2014-05-15T19:26:24Z</dcterms:modified>
</cp:coreProperties>
</file>